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75" r:id="rId14"/>
    <p:sldId id="268" r:id="rId15"/>
    <p:sldId id="277" r:id="rId16"/>
    <p:sldId id="274" r:id="rId17"/>
    <p:sldId id="279" r:id="rId18"/>
    <p:sldId id="28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E7F8BA-69AD-4DAF-B4EC-CC2FD200F31A}" type="datetimeFigureOut">
              <a:rPr lang="en-US" smtClean="0"/>
              <a:t>4/4/2017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490BDF-8852-4093-B42B-A009971D40F5}" type="slidenum">
              <a:rPr lang="en-US" smtClean="0"/>
              <a:t>‹#›</a:t>
            </a:fld>
            <a:endParaRPr lang="en-US"/>
          </a:p>
        </p:txBody>
      </p:sp>
    </p:spTree>
    <p:extLst>
      <p:ext uri="{BB962C8B-B14F-4D97-AF65-F5344CB8AC3E}">
        <p14:creationId xmlns:p14="http://schemas.microsoft.com/office/powerpoint/2010/main" val="1190508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proof for </a:t>
            </a:r>
            <a:r>
              <a:rPr lang="en-US" dirty="0" err="1"/>
              <a:t>Fy</a:t>
            </a:r>
            <a:r>
              <a:rPr lang="en-US" dirty="0"/>
              <a:t>(y)</a:t>
            </a:r>
            <a:r>
              <a:rPr lang="en-US" baseline="0" dirty="0"/>
              <a:t> = </a:t>
            </a:r>
            <a:r>
              <a:rPr lang="en-US" baseline="0" dirty="0" err="1"/>
              <a:t>Fx</a:t>
            </a:r>
            <a:r>
              <a:rPr lang="en-US" baseline="0" dirty="0"/>
              <a:t>(v(y))</a:t>
            </a:r>
            <a:endParaRPr lang="en-US" dirty="0"/>
          </a:p>
        </p:txBody>
      </p:sp>
      <p:sp>
        <p:nvSpPr>
          <p:cNvPr id="4" name="Slide Number Placeholder 3"/>
          <p:cNvSpPr>
            <a:spLocks noGrp="1"/>
          </p:cNvSpPr>
          <p:nvPr>
            <p:ph type="sldNum" sz="quarter" idx="10"/>
          </p:nvPr>
        </p:nvSpPr>
        <p:spPr/>
        <p:txBody>
          <a:bodyPr/>
          <a:lstStyle/>
          <a:p>
            <a:fld id="{28490BDF-8852-4093-B42B-A009971D40F5}" type="slidenum">
              <a:rPr lang="en-US" smtClean="0"/>
              <a:t>2</a:t>
            </a:fld>
            <a:endParaRPr lang="en-US"/>
          </a:p>
        </p:txBody>
      </p:sp>
    </p:spTree>
    <p:extLst>
      <p:ext uri="{BB962C8B-B14F-4D97-AF65-F5344CB8AC3E}">
        <p14:creationId xmlns:p14="http://schemas.microsoft.com/office/powerpoint/2010/main" val="1267311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special case x1=0</a:t>
            </a:r>
          </a:p>
          <a:p>
            <a:r>
              <a:rPr lang="en-US" dirty="0"/>
              <a:t>also</a:t>
            </a:r>
            <a:r>
              <a:rPr lang="en-US" baseline="0" dirty="0"/>
              <a:t> x =/= ax1 + ax2</a:t>
            </a:r>
            <a:endParaRPr lang="en-US" dirty="0"/>
          </a:p>
        </p:txBody>
      </p:sp>
      <p:sp>
        <p:nvSpPr>
          <p:cNvPr id="4" name="Slide Number Placeholder 3"/>
          <p:cNvSpPr>
            <a:spLocks noGrp="1"/>
          </p:cNvSpPr>
          <p:nvPr>
            <p:ph type="sldNum" sz="quarter" idx="10"/>
          </p:nvPr>
        </p:nvSpPr>
        <p:spPr/>
        <p:txBody>
          <a:bodyPr/>
          <a:lstStyle/>
          <a:p>
            <a:fld id="{28490BDF-8852-4093-B42B-A009971D40F5}" type="slidenum">
              <a:rPr lang="en-US" smtClean="0"/>
              <a:t>11</a:t>
            </a:fld>
            <a:endParaRPr lang="en-US"/>
          </a:p>
        </p:txBody>
      </p:sp>
    </p:spTree>
    <p:extLst>
      <p:ext uri="{BB962C8B-B14F-4D97-AF65-F5344CB8AC3E}">
        <p14:creationId xmlns:p14="http://schemas.microsoft.com/office/powerpoint/2010/main" val="2014674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17A8B973-F5DD-4094-9FFE-577E11F20FA4}" type="datetimeFigureOut">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A5994-7224-4611-A36A-9A05C2E562FE}"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7A8B973-F5DD-4094-9FFE-577E11F20FA4}" type="datetimeFigureOut">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A5994-7224-4611-A36A-9A05C2E562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7A8B973-F5DD-4094-9FFE-577E11F20FA4}" type="datetimeFigureOut">
              <a:rPr lang="en-US" smtClean="0"/>
              <a:t>4/4/2017</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5C5A5994-7224-4611-A36A-9A05C2E562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7A8B973-F5DD-4094-9FFE-577E11F20FA4}" type="datetimeFigureOut">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A5994-7224-4611-A36A-9A05C2E562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7A8B973-F5DD-4094-9FFE-577E11F20FA4}" type="datetimeFigureOut">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A5994-7224-4611-A36A-9A05C2E562F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7A8B973-F5DD-4094-9FFE-577E11F20FA4}" type="datetimeFigureOut">
              <a:rPr lang="en-US" smtClean="0"/>
              <a:t>4/4/2017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A5994-7224-4611-A36A-9A05C2E562F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7A8B973-F5DD-4094-9FFE-577E11F20FA4}" type="datetimeFigureOut">
              <a:rPr lang="en-US" smtClean="0"/>
              <a:t>4/4/2017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5A5994-7224-4611-A36A-9A05C2E562F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7A8B973-F5DD-4094-9FFE-577E11F20FA4}" type="datetimeFigureOut">
              <a:rPr lang="en-US" smtClean="0"/>
              <a:t>4/4/2017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5A5994-7224-4611-A36A-9A05C2E562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A8B973-F5DD-4094-9FFE-577E11F20FA4}" type="datetimeFigureOut">
              <a:rPr lang="en-US" smtClean="0"/>
              <a:t>4/4/2017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5A5994-7224-4611-A36A-9A05C2E562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7A8B973-F5DD-4094-9FFE-577E11F20FA4}" type="datetimeFigureOut">
              <a:rPr lang="en-US" smtClean="0"/>
              <a:t>4/4/2017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A5994-7224-4611-A36A-9A05C2E562FE}"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7A8B973-F5DD-4094-9FFE-577E11F20FA4}" type="datetimeFigureOut">
              <a:rPr lang="en-US" smtClean="0"/>
              <a:t>4/4/2017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5C5A5994-7224-4611-A36A-9A05C2E562F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7A8B973-F5DD-4094-9FFE-577E11F20FA4}" type="datetimeFigureOut">
              <a:rPr lang="en-US" smtClean="0"/>
              <a:t>4/4/2017</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C5A5994-7224-4611-A36A-9A05C2E562F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Functions and Transformations of Random Variables</a:t>
            </a:r>
          </a:p>
        </p:txBody>
      </p:sp>
      <p:sp>
        <p:nvSpPr>
          <p:cNvPr id="3" name="Subtitle 2"/>
          <p:cNvSpPr>
            <a:spLocks noGrp="1"/>
          </p:cNvSpPr>
          <p:nvPr>
            <p:ph type="subTitle" idx="1"/>
          </p:nvPr>
        </p:nvSpPr>
        <p:spPr/>
        <p:txBody>
          <a:bodyPr>
            <a:normAutofit/>
          </a:bodyPr>
          <a:lstStyle/>
          <a:p>
            <a:r>
              <a:rPr lang="en-US" sz="2400" dirty="0"/>
              <a:t>Section 09</a:t>
            </a:r>
          </a:p>
        </p:txBody>
      </p:sp>
    </p:spTree>
    <p:extLst>
      <p:ext uri="{BB962C8B-B14F-4D97-AF65-F5344CB8AC3E}">
        <p14:creationId xmlns:p14="http://schemas.microsoft.com/office/powerpoint/2010/main" val="4055185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Distribution of max or min of random variables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775191"/>
                <a:ext cx="8229600" cy="4854209"/>
              </a:xfrm>
            </p:spPr>
            <p:txBody>
              <a:bodyPr>
                <a:normAutofit fontScale="92500" lnSpcReduction="10000"/>
              </a:bodyPr>
              <a:lstStyle/>
              <a:p>
                <a:pPr lvl="1"/>
                <a:r>
                  <a:rPr lang="en-US" dirty="0"/>
                  <a:t>X1 and X2 are independent random variables</a:t>
                </a:r>
              </a:p>
              <a:p>
                <a14:m>
                  <m:oMath xmlns:m="http://schemas.openxmlformats.org/officeDocument/2006/math">
                    <m:r>
                      <a:rPr lang="en-US" b="0" i="1" smtClean="0">
                        <a:latin typeface="Cambria Math"/>
                      </a:rPr>
                      <m:t>𝑈</m:t>
                    </m:r>
                    <m:r>
                      <a:rPr lang="en-US" b="0" i="1" smtClean="0">
                        <a:latin typeface="Cambria Math"/>
                      </a:rPr>
                      <m:t>=</m:t>
                    </m:r>
                    <m:r>
                      <m:rPr>
                        <m:sty m:val="p"/>
                      </m:rPr>
                      <a:rPr lang="en-US" b="0" i="0" smtClean="0">
                        <a:latin typeface="Cambria Math"/>
                      </a:rPr>
                      <m:t>max</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1</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2</m:t>
                        </m:r>
                      </m:sub>
                    </m:sSub>
                    <m:r>
                      <a:rPr lang="en-US" b="0" i="1" smtClean="0">
                        <a:latin typeface="Cambria Math"/>
                      </a:rPr>
                      <m:t>}</m:t>
                    </m:r>
                  </m:oMath>
                </a14:m>
                <a:endParaRPr lang="en-US" dirty="0"/>
              </a:p>
              <a:p>
                <a14:m>
                  <m:oMath xmlns:m="http://schemas.openxmlformats.org/officeDocument/2006/math">
                    <m:r>
                      <a:rPr lang="en-US" b="0" i="1" smtClean="0">
                        <a:latin typeface="Cambria Math"/>
                      </a:rPr>
                      <m:t>𝑉</m:t>
                    </m:r>
                    <m:r>
                      <a:rPr lang="en-US" b="0" i="1" smtClean="0">
                        <a:latin typeface="Cambria Math"/>
                      </a:rPr>
                      <m:t>=</m:t>
                    </m:r>
                    <m:r>
                      <m:rPr>
                        <m:sty m:val="p"/>
                      </m:rPr>
                      <a:rPr lang="en-US" b="0" i="0" smtClean="0">
                        <a:latin typeface="Cambria Math"/>
                      </a:rPr>
                      <m:t>min</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1</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2</m:t>
                        </m:r>
                      </m:sub>
                    </m:sSub>
                    <m:r>
                      <a:rPr lang="en-US" b="0" i="1" smtClean="0">
                        <a:latin typeface="Cambria Math"/>
                      </a:rPr>
                      <m:t>}</m:t>
                    </m:r>
                  </m:oMath>
                </a14:m>
                <a:endParaRPr lang="en-US" dirty="0"/>
              </a:p>
              <a:p>
                <a:endParaRPr lang="en-US" dirty="0"/>
              </a:p>
              <a:p>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𝐹</m:t>
                        </m:r>
                      </m:e>
                      <m:sub>
                        <m:r>
                          <a:rPr lang="en-US" b="0" i="1" smtClean="0">
                            <a:latin typeface="Cambria Math"/>
                          </a:rPr>
                          <m:t>𝑈</m:t>
                        </m:r>
                      </m:sub>
                    </m:sSub>
                    <m:d>
                      <m:dPr>
                        <m:ctrlPr>
                          <a:rPr lang="en-US" b="0" i="1" smtClean="0">
                            <a:latin typeface="Cambria Math" panose="02040503050406030204" pitchFamily="18" charset="0"/>
                          </a:rPr>
                        </m:ctrlPr>
                      </m:dPr>
                      <m:e>
                        <m:r>
                          <a:rPr lang="en-US" b="0" i="1" smtClean="0">
                            <a:latin typeface="Cambria Math"/>
                          </a:rPr>
                          <m:t>𝑢</m:t>
                        </m:r>
                      </m:e>
                    </m:d>
                    <m:r>
                      <a:rPr lang="en-US" b="0" i="1" smtClean="0">
                        <a:latin typeface="Cambria Math"/>
                      </a:rPr>
                      <m:t>=</m:t>
                    </m:r>
                    <m:r>
                      <a:rPr lang="en-US" b="0" i="1" smtClean="0">
                        <a:latin typeface="Cambria Math"/>
                      </a:rPr>
                      <m:t>𝑃</m:t>
                    </m:r>
                    <m:d>
                      <m:dPr>
                        <m:begChr m:val="["/>
                        <m:endChr m:val="]"/>
                        <m:ctrlPr>
                          <a:rPr lang="en-US" b="0" i="1" smtClean="0">
                            <a:latin typeface="Cambria Math" panose="02040503050406030204" pitchFamily="18" charset="0"/>
                          </a:rPr>
                        </m:ctrlPr>
                      </m:dPr>
                      <m:e>
                        <m:r>
                          <a:rPr lang="en-US" b="0" i="1" smtClean="0">
                            <a:latin typeface="Cambria Math"/>
                          </a:rPr>
                          <m:t>𝑈</m:t>
                        </m:r>
                        <m:r>
                          <a:rPr lang="en-US" b="0" i="1" smtClean="0">
                            <a:latin typeface="Cambria Math"/>
                            <a:ea typeface="Cambria Math"/>
                          </a:rPr>
                          <m:t>≤</m:t>
                        </m:r>
                        <m:r>
                          <a:rPr lang="en-US" b="0" i="1" smtClean="0">
                            <a:latin typeface="Cambria Math"/>
                            <a:ea typeface="Cambria Math"/>
                          </a:rPr>
                          <m:t>𝑢</m:t>
                        </m:r>
                      </m:e>
                    </m:d>
                    <m:r>
                      <a:rPr lang="en-US" b="0" i="1" smtClean="0">
                        <a:latin typeface="Cambria Math"/>
                        <a:ea typeface="Cambria Math"/>
                      </a:rPr>
                      <m:t>=</m:t>
                    </m:r>
                    <m:r>
                      <a:rPr lang="en-US" b="0" i="1" smtClean="0">
                        <a:latin typeface="Cambria Math"/>
                        <a:ea typeface="Cambria Math"/>
                      </a:rPr>
                      <m:t>𝑃</m:t>
                    </m:r>
                    <m:d>
                      <m:dPr>
                        <m:begChr m:val="["/>
                        <m:endChr m:val="]"/>
                        <m:ctrlPr>
                          <a:rPr lang="en-US" b="0" i="1" smtClean="0">
                            <a:latin typeface="Cambria Math" panose="02040503050406030204" pitchFamily="18" charset="0"/>
                            <a:ea typeface="Cambria Math"/>
                          </a:rPr>
                        </m:ctrlPr>
                      </m:dPr>
                      <m:e>
                        <m:func>
                          <m:funcPr>
                            <m:ctrlPr>
                              <a:rPr lang="en-US" b="0" i="1" smtClean="0">
                                <a:latin typeface="Cambria Math" panose="02040503050406030204" pitchFamily="18" charset="0"/>
                                <a:ea typeface="Cambria Math"/>
                              </a:rPr>
                            </m:ctrlPr>
                          </m:funcPr>
                          <m:fName>
                            <m:r>
                              <m:rPr>
                                <m:sty m:val="p"/>
                              </m:rPr>
                              <a:rPr lang="en-US" b="0" i="0" smtClean="0">
                                <a:latin typeface="Cambria Math"/>
                                <a:ea typeface="Cambria Math"/>
                              </a:rPr>
                              <m:t>max</m:t>
                            </m:r>
                          </m:fName>
                          <m:e>
                            <m:d>
                              <m:dPr>
                                <m:begChr m:val="{"/>
                                <m:endChr m:val="}"/>
                                <m:ctrlPr>
                                  <a:rPr lang="en-US" b="0" i="1" smtClean="0">
                                    <a:latin typeface="Cambria Math" panose="02040503050406030204" pitchFamily="18" charset="0"/>
                                    <a:ea typeface="Cambria Math"/>
                                  </a:rPr>
                                </m:ctrlPr>
                              </m:dPr>
                              <m:e>
                                <m:sSub>
                                  <m:sSubPr>
                                    <m:ctrlPr>
                                      <a:rPr lang="en-US" b="0" i="1" smtClean="0">
                                        <a:latin typeface="Cambria Math" panose="02040503050406030204" pitchFamily="18" charset="0"/>
                                        <a:ea typeface="Cambria Math"/>
                                      </a:rPr>
                                    </m:ctrlPr>
                                  </m:sSubPr>
                                  <m:e>
                                    <m:r>
                                      <a:rPr lang="en-US" b="0" i="1" smtClean="0">
                                        <a:latin typeface="Cambria Math"/>
                                        <a:ea typeface="Cambria Math"/>
                                      </a:rPr>
                                      <m:t>𝑋</m:t>
                                    </m:r>
                                  </m:e>
                                  <m:sub>
                                    <m:r>
                                      <a:rPr lang="en-US" b="0" i="1" smtClean="0">
                                        <a:latin typeface="Cambria Math"/>
                                        <a:ea typeface="Cambria Math"/>
                                      </a:rPr>
                                      <m:t>1</m:t>
                                    </m:r>
                                  </m:sub>
                                </m:sSub>
                                <m:r>
                                  <a:rPr lang="en-US" b="0" i="1" smtClean="0">
                                    <a:latin typeface="Cambria Math"/>
                                    <a:ea typeface="Cambria Math"/>
                                  </a:rPr>
                                  <m: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𝑋</m:t>
                                    </m:r>
                                  </m:e>
                                  <m:sub>
                                    <m:r>
                                      <a:rPr lang="en-US" b="0" i="1" smtClean="0">
                                        <a:latin typeface="Cambria Math"/>
                                        <a:ea typeface="Cambria Math"/>
                                      </a:rPr>
                                      <m:t>2</m:t>
                                    </m:r>
                                  </m:sub>
                                </m:sSub>
                              </m:e>
                            </m:d>
                          </m:e>
                        </m:func>
                        <m:r>
                          <a:rPr lang="en-US" b="0" i="1" smtClean="0">
                            <a:latin typeface="Cambria Math"/>
                            <a:ea typeface="Cambria Math"/>
                          </a:rPr>
                          <m:t>≤</m:t>
                        </m:r>
                        <m:r>
                          <a:rPr lang="en-US" b="0" i="1" smtClean="0">
                            <a:latin typeface="Cambria Math"/>
                            <a:ea typeface="Cambria Math"/>
                          </a:rPr>
                          <m:t>𝑢</m:t>
                        </m:r>
                      </m:e>
                    </m:d>
                    <m:r>
                      <a:rPr lang="en-US" b="0" i="1" smtClean="0">
                        <a:latin typeface="Cambria Math"/>
                        <a:ea typeface="Cambria Math"/>
                      </a:rPr>
                      <m:t>=</m:t>
                    </m:r>
                    <m:r>
                      <a:rPr lang="en-US" b="0" i="1" smtClean="0">
                        <a:latin typeface="Cambria Math"/>
                        <a:ea typeface="Cambria Math"/>
                      </a:rPr>
                      <m:t>𝑃</m:t>
                    </m:r>
                    <m:d>
                      <m:dPr>
                        <m:begChr m:val="["/>
                        <m:endChr m:val="]"/>
                        <m:ctrlPr>
                          <a:rPr lang="en-US" b="0" i="1" smtClean="0">
                            <a:latin typeface="Cambria Math" panose="02040503050406030204" pitchFamily="18" charset="0"/>
                            <a:ea typeface="Cambria Math"/>
                          </a:rPr>
                        </m:ctrlPr>
                      </m:dPr>
                      <m:e>
                        <m:d>
                          <m:dPr>
                            <m:ctrlPr>
                              <a:rPr lang="en-US" b="0" i="1" smtClean="0">
                                <a:latin typeface="Cambria Math" panose="02040503050406030204" pitchFamily="18" charset="0"/>
                                <a:ea typeface="Cambria Math"/>
                              </a:rPr>
                            </m:ctrlPr>
                          </m:dPr>
                          <m:e>
                            <m:sSub>
                              <m:sSubPr>
                                <m:ctrlPr>
                                  <a:rPr lang="en-US" b="0" i="1" smtClean="0">
                                    <a:latin typeface="Cambria Math" panose="02040503050406030204" pitchFamily="18" charset="0"/>
                                    <a:ea typeface="Cambria Math"/>
                                  </a:rPr>
                                </m:ctrlPr>
                              </m:sSubPr>
                              <m:e>
                                <m:r>
                                  <a:rPr lang="en-US" b="0" i="1" smtClean="0">
                                    <a:latin typeface="Cambria Math"/>
                                    <a:ea typeface="Cambria Math"/>
                                  </a:rPr>
                                  <m:t>𝑋</m:t>
                                </m:r>
                              </m:e>
                              <m:sub>
                                <m:r>
                                  <a:rPr lang="en-US" b="0" i="1" smtClean="0">
                                    <a:latin typeface="Cambria Math"/>
                                    <a:ea typeface="Cambria Math"/>
                                  </a:rPr>
                                  <m:t>1</m:t>
                                </m:r>
                              </m:sub>
                            </m:sSub>
                            <m:r>
                              <a:rPr lang="en-US" b="0" i="1" smtClean="0">
                                <a:latin typeface="Cambria Math"/>
                                <a:ea typeface="Cambria Math"/>
                              </a:rPr>
                              <m:t>≤</m:t>
                            </m:r>
                            <m:r>
                              <a:rPr lang="en-US" b="0" i="1" smtClean="0">
                                <a:latin typeface="Cambria Math"/>
                                <a:ea typeface="Cambria Math"/>
                              </a:rPr>
                              <m:t>𝑢</m:t>
                            </m:r>
                          </m:e>
                        </m:d>
                        <m:r>
                          <a:rPr lang="en-US" b="0" i="1" smtClean="0">
                            <a:latin typeface="Cambria Math"/>
                            <a:ea typeface="Cambria Math"/>
                          </a:rPr>
                          <m:t>∩</m:t>
                        </m:r>
                        <m:d>
                          <m:dPr>
                            <m:ctrlPr>
                              <a:rPr lang="en-US" b="0" i="1" smtClean="0">
                                <a:latin typeface="Cambria Math" panose="02040503050406030204" pitchFamily="18" charset="0"/>
                                <a:ea typeface="Cambria Math"/>
                              </a:rPr>
                            </m:ctrlPr>
                          </m:dPr>
                          <m:e>
                            <m:sSub>
                              <m:sSubPr>
                                <m:ctrlPr>
                                  <a:rPr lang="en-US" b="0" i="1" smtClean="0">
                                    <a:latin typeface="Cambria Math" panose="02040503050406030204" pitchFamily="18" charset="0"/>
                                    <a:ea typeface="Cambria Math"/>
                                  </a:rPr>
                                </m:ctrlPr>
                              </m:sSubPr>
                              <m:e>
                                <m:r>
                                  <a:rPr lang="en-US" b="0" i="1" smtClean="0">
                                    <a:latin typeface="Cambria Math"/>
                                    <a:ea typeface="Cambria Math"/>
                                  </a:rPr>
                                  <m:t>𝑋</m:t>
                                </m:r>
                              </m:e>
                              <m:sub>
                                <m:r>
                                  <a:rPr lang="en-US" b="0" i="1" smtClean="0">
                                    <a:latin typeface="Cambria Math"/>
                                    <a:ea typeface="Cambria Math"/>
                                  </a:rPr>
                                  <m:t>2</m:t>
                                </m:r>
                              </m:sub>
                            </m:sSub>
                            <m:r>
                              <a:rPr lang="en-US" b="0" i="1" smtClean="0">
                                <a:latin typeface="Cambria Math"/>
                                <a:ea typeface="Cambria Math"/>
                              </a:rPr>
                              <m:t>≤</m:t>
                            </m:r>
                            <m:r>
                              <a:rPr lang="en-US" b="0" i="1" smtClean="0">
                                <a:latin typeface="Cambria Math"/>
                                <a:ea typeface="Cambria Math"/>
                              </a:rPr>
                              <m:t>𝑢</m:t>
                            </m:r>
                          </m:e>
                        </m:d>
                      </m:e>
                    </m:d>
                    <m:r>
                      <a:rPr lang="en-US" b="0" i="1" smtClean="0">
                        <a:latin typeface="Cambria Math"/>
                        <a:ea typeface="Cambria Math"/>
                      </a:rPr>
                      <m: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𝐹</m:t>
                        </m:r>
                      </m:e>
                      <m:sub>
                        <m:r>
                          <a:rPr lang="en-US" b="0" i="1" smtClean="0">
                            <a:latin typeface="Cambria Math"/>
                            <a:ea typeface="Cambria Math"/>
                          </a:rPr>
                          <m:t>1</m:t>
                        </m:r>
                      </m:sub>
                    </m:sSub>
                    <m:d>
                      <m:dPr>
                        <m:ctrlPr>
                          <a:rPr lang="en-US" b="0" i="1" smtClean="0">
                            <a:latin typeface="Cambria Math" panose="02040503050406030204" pitchFamily="18" charset="0"/>
                            <a:ea typeface="Cambria Math"/>
                          </a:rPr>
                        </m:ctrlPr>
                      </m:dPr>
                      <m:e>
                        <m:r>
                          <a:rPr lang="en-US" b="0" i="1" smtClean="0">
                            <a:latin typeface="Cambria Math"/>
                            <a:ea typeface="Cambria Math"/>
                          </a:rPr>
                          <m:t>𝑢</m:t>
                        </m:r>
                      </m:e>
                    </m:d>
                    <m:r>
                      <a:rPr lang="en-US" b="0" i="1" smtClean="0">
                        <a:latin typeface="Cambria Math"/>
                        <a:ea typeface="Cambria Math"/>
                      </a:rPr>
                      <m: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𝐹</m:t>
                        </m:r>
                      </m:e>
                      <m:sub>
                        <m:r>
                          <a:rPr lang="en-US" b="0" i="1" smtClean="0">
                            <a:latin typeface="Cambria Math"/>
                            <a:ea typeface="Cambria Math"/>
                          </a:rPr>
                          <m:t>2</m:t>
                        </m:r>
                      </m:sub>
                    </m:sSub>
                    <m:r>
                      <a:rPr lang="en-US" b="0" i="1" smtClean="0">
                        <a:latin typeface="Cambria Math"/>
                        <a:ea typeface="Cambria Math"/>
                      </a:rPr>
                      <m:t>(</m:t>
                    </m:r>
                    <m:r>
                      <a:rPr lang="en-US" b="0" i="1" smtClean="0">
                        <a:latin typeface="Cambria Math"/>
                        <a:ea typeface="Cambria Math"/>
                      </a:rPr>
                      <m:t>𝑢</m:t>
                    </m:r>
                    <m:r>
                      <a:rPr lang="en-US" b="0" i="1" smtClean="0">
                        <a:latin typeface="Cambria Math"/>
                        <a:ea typeface="Cambria Math"/>
                      </a:rPr>
                      <m:t>)</m:t>
                    </m:r>
                  </m:oMath>
                </a14:m>
                <a:endParaRPr lang="en-US" dirty="0"/>
              </a:p>
              <a:p>
                <a:endParaRPr lang="en-US" dirty="0"/>
              </a:p>
              <a:p>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𝐹</m:t>
                        </m:r>
                      </m:e>
                      <m:sub>
                        <m:r>
                          <a:rPr lang="en-US" b="0" i="1" smtClean="0">
                            <a:latin typeface="Cambria Math"/>
                          </a:rPr>
                          <m:t>𝑣</m:t>
                        </m:r>
                      </m:sub>
                    </m:sSub>
                    <m:d>
                      <m:dPr>
                        <m:ctrlPr>
                          <a:rPr lang="en-US" b="0" i="1" smtClean="0">
                            <a:latin typeface="Cambria Math" panose="02040503050406030204" pitchFamily="18" charset="0"/>
                          </a:rPr>
                        </m:ctrlPr>
                      </m:dPr>
                      <m:e>
                        <m:r>
                          <a:rPr lang="en-US" b="0" i="1" smtClean="0">
                            <a:latin typeface="Cambria Math"/>
                          </a:rPr>
                          <m:t>𝑣</m:t>
                        </m:r>
                      </m:e>
                    </m:d>
                    <m:r>
                      <a:rPr lang="en-US" b="0" i="1" smtClean="0">
                        <a:latin typeface="Cambria Math"/>
                      </a:rPr>
                      <m:t>=</m:t>
                    </m:r>
                    <m:r>
                      <a:rPr lang="en-US" b="0" i="1" smtClean="0">
                        <a:latin typeface="Cambria Math"/>
                      </a:rPr>
                      <m:t>𝑃</m:t>
                    </m:r>
                    <m:d>
                      <m:dPr>
                        <m:begChr m:val="["/>
                        <m:endChr m:val="]"/>
                        <m:ctrlPr>
                          <a:rPr lang="en-US" b="0" i="1" smtClean="0">
                            <a:latin typeface="Cambria Math" panose="02040503050406030204" pitchFamily="18" charset="0"/>
                          </a:rPr>
                        </m:ctrlPr>
                      </m:dPr>
                      <m:e>
                        <m:r>
                          <a:rPr lang="en-US" b="0" i="1" smtClean="0">
                            <a:latin typeface="Cambria Math"/>
                          </a:rPr>
                          <m:t>𝑉</m:t>
                        </m:r>
                        <m:r>
                          <a:rPr lang="en-US" b="0" i="1" smtClean="0">
                            <a:latin typeface="Cambria Math"/>
                            <a:ea typeface="Cambria Math"/>
                          </a:rPr>
                          <m:t>≤</m:t>
                        </m:r>
                        <m:r>
                          <a:rPr lang="en-US" b="0" i="1" smtClean="0">
                            <a:latin typeface="Cambria Math"/>
                            <a:ea typeface="Cambria Math"/>
                          </a:rPr>
                          <m:t>𝑣</m:t>
                        </m:r>
                      </m:e>
                    </m:d>
                    <m:r>
                      <a:rPr lang="en-US" b="0" i="1" smtClean="0">
                        <a:latin typeface="Cambria Math"/>
                        <a:ea typeface="Cambria Math"/>
                      </a:rPr>
                      <m:t>=1−</m:t>
                    </m:r>
                    <m:r>
                      <a:rPr lang="en-US" b="0" i="1" smtClean="0">
                        <a:latin typeface="Cambria Math"/>
                        <a:ea typeface="Cambria Math"/>
                      </a:rPr>
                      <m:t>𝑃</m:t>
                    </m:r>
                    <m:d>
                      <m:dPr>
                        <m:begChr m:val="["/>
                        <m:endChr m:val="]"/>
                        <m:ctrlPr>
                          <a:rPr lang="en-US" b="0" i="1" smtClean="0">
                            <a:latin typeface="Cambria Math" panose="02040503050406030204" pitchFamily="18" charset="0"/>
                            <a:ea typeface="Cambria Math"/>
                          </a:rPr>
                        </m:ctrlPr>
                      </m:dPr>
                      <m:e>
                        <m:r>
                          <a:rPr lang="en-US" b="0" i="1" smtClean="0">
                            <a:latin typeface="Cambria Math"/>
                            <a:ea typeface="Cambria Math"/>
                          </a:rPr>
                          <m:t>𝑉</m:t>
                        </m:r>
                        <m:r>
                          <a:rPr lang="en-US" b="0" i="1" smtClean="0">
                            <a:latin typeface="Cambria Math"/>
                            <a:ea typeface="Cambria Math"/>
                          </a:rPr>
                          <m:t>&gt;</m:t>
                        </m:r>
                        <m:r>
                          <a:rPr lang="en-US" b="0" i="1" smtClean="0">
                            <a:latin typeface="Cambria Math"/>
                            <a:ea typeface="Cambria Math"/>
                          </a:rPr>
                          <m:t>𝑣</m:t>
                        </m:r>
                      </m:e>
                    </m:d>
                    <m:r>
                      <a:rPr lang="en-US" b="0" i="1" smtClean="0">
                        <a:latin typeface="Cambria Math"/>
                        <a:ea typeface="Cambria Math"/>
                      </a:rPr>
                      <m:t>=1−</m:t>
                    </m:r>
                    <m:r>
                      <a:rPr lang="en-US" b="0" i="1" smtClean="0">
                        <a:latin typeface="Cambria Math"/>
                        <a:ea typeface="Cambria Math"/>
                      </a:rPr>
                      <m:t>𝑃</m:t>
                    </m:r>
                    <m:d>
                      <m:dPr>
                        <m:begChr m:val="["/>
                        <m:endChr m:val="]"/>
                        <m:ctrlPr>
                          <a:rPr lang="en-US" b="0" i="1" smtClean="0">
                            <a:latin typeface="Cambria Math" panose="02040503050406030204" pitchFamily="18" charset="0"/>
                            <a:ea typeface="Cambria Math"/>
                          </a:rPr>
                        </m:ctrlPr>
                      </m:dPr>
                      <m:e>
                        <m:func>
                          <m:funcPr>
                            <m:ctrlPr>
                              <a:rPr lang="en-US" b="0" i="1" smtClean="0">
                                <a:latin typeface="Cambria Math" panose="02040503050406030204" pitchFamily="18" charset="0"/>
                                <a:ea typeface="Cambria Math"/>
                              </a:rPr>
                            </m:ctrlPr>
                          </m:funcPr>
                          <m:fName>
                            <m:r>
                              <m:rPr>
                                <m:sty m:val="p"/>
                              </m:rPr>
                              <a:rPr lang="en-US" b="0" i="0" smtClean="0">
                                <a:latin typeface="Cambria Math"/>
                                <a:ea typeface="Cambria Math"/>
                              </a:rPr>
                              <m:t>min</m:t>
                            </m:r>
                          </m:fName>
                          <m:e>
                            <m:d>
                              <m:dPr>
                                <m:begChr m:val="{"/>
                                <m:endChr m:val="}"/>
                                <m:ctrlPr>
                                  <a:rPr lang="en-US" b="0" i="1" smtClean="0">
                                    <a:latin typeface="Cambria Math" panose="02040503050406030204" pitchFamily="18" charset="0"/>
                                    <a:ea typeface="Cambria Math"/>
                                  </a:rPr>
                                </m:ctrlPr>
                              </m:dPr>
                              <m:e>
                                <m:sSub>
                                  <m:sSubPr>
                                    <m:ctrlPr>
                                      <a:rPr lang="en-US" b="0" i="1" smtClean="0">
                                        <a:latin typeface="Cambria Math" panose="02040503050406030204" pitchFamily="18" charset="0"/>
                                        <a:ea typeface="Cambria Math"/>
                                      </a:rPr>
                                    </m:ctrlPr>
                                  </m:sSubPr>
                                  <m:e>
                                    <m:r>
                                      <a:rPr lang="en-US" b="0" i="1" smtClean="0">
                                        <a:latin typeface="Cambria Math"/>
                                        <a:ea typeface="Cambria Math"/>
                                      </a:rPr>
                                      <m:t>𝑋</m:t>
                                    </m:r>
                                  </m:e>
                                  <m:sub>
                                    <m:r>
                                      <a:rPr lang="en-US" b="0" i="1" smtClean="0">
                                        <a:latin typeface="Cambria Math"/>
                                        <a:ea typeface="Cambria Math"/>
                                      </a:rPr>
                                      <m:t>1</m:t>
                                    </m:r>
                                  </m:sub>
                                </m:sSub>
                                <m:r>
                                  <a:rPr lang="en-US" b="0" i="1" smtClean="0">
                                    <a:latin typeface="Cambria Math"/>
                                    <a:ea typeface="Cambria Math"/>
                                  </a:rPr>
                                  <m: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𝑋</m:t>
                                    </m:r>
                                  </m:e>
                                  <m:sub>
                                    <m:r>
                                      <a:rPr lang="en-US" b="0" i="1" smtClean="0">
                                        <a:latin typeface="Cambria Math"/>
                                        <a:ea typeface="Cambria Math"/>
                                      </a:rPr>
                                      <m:t>2</m:t>
                                    </m:r>
                                  </m:sub>
                                </m:sSub>
                              </m:e>
                            </m:d>
                          </m:e>
                        </m:func>
                        <m:r>
                          <a:rPr lang="en-US" i="1">
                            <a:latin typeface="Cambria Math"/>
                            <a:ea typeface="Cambria Math"/>
                          </a:rPr>
                          <m:t>&gt;</m:t>
                        </m:r>
                        <m:r>
                          <a:rPr lang="en-US" b="0" i="1" smtClean="0">
                            <a:latin typeface="Cambria Math"/>
                            <a:ea typeface="Cambria Math"/>
                          </a:rPr>
                          <m:t>𝑣</m:t>
                        </m:r>
                      </m:e>
                    </m:d>
                    <m:r>
                      <a:rPr lang="en-US" b="0" i="1" smtClean="0">
                        <a:latin typeface="Cambria Math"/>
                        <a:ea typeface="Cambria Math"/>
                      </a:rPr>
                      <m:t>=1−</m:t>
                    </m:r>
                    <m:r>
                      <a:rPr lang="en-US" b="0" i="1" smtClean="0">
                        <a:latin typeface="Cambria Math"/>
                        <a:ea typeface="Cambria Math"/>
                      </a:rPr>
                      <m:t>𝑃</m:t>
                    </m:r>
                    <m:d>
                      <m:dPr>
                        <m:begChr m:val="["/>
                        <m:endChr m:val="]"/>
                        <m:ctrlPr>
                          <a:rPr lang="en-US" b="0" i="1" smtClean="0">
                            <a:latin typeface="Cambria Math" panose="02040503050406030204" pitchFamily="18" charset="0"/>
                            <a:ea typeface="Cambria Math"/>
                          </a:rPr>
                        </m:ctrlPr>
                      </m:dPr>
                      <m:e>
                        <m:d>
                          <m:dPr>
                            <m:ctrlPr>
                              <a:rPr lang="en-US" b="0" i="1" smtClean="0">
                                <a:latin typeface="Cambria Math" panose="02040503050406030204" pitchFamily="18" charset="0"/>
                                <a:ea typeface="Cambria Math"/>
                              </a:rPr>
                            </m:ctrlPr>
                          </m:dPr>
                          <m:e>
                            <m:sSub>
                              <m:sSubPr>
                                <m:ctrlPr>
                                  <a:rPr lang="en-US" b="0" i="1" smtClean="0">
                                    <a:latin typeface="Cambria Math" panose="02040503050406030204" pitchFamily="18" charset="0"/>
                                    <a:ea typeface="Cambria Math"/>
                                  </a:rPr>
                                </m:ctrlPr>
                              </m:sSubPr>
                              <m:e>
                                <m:r>
                                  <a:rPr lang="en-US" b="0" i="1" smtClean="0">
                                    <a:latin typeface="Cambria Math"/>
                                    <a:ea typeface="Cambria Math"/>
                                  </a:rPr>
                                  <m:t>𝑋</m:t>
                                </m:r>
                              </m:e>
                              <m:sub>
                                <m:r>
                                  <a:rPr lang="en-US" b="0" i="1" smtClean="0">
                                    <a:latin typeface="Cambria Math"/>
                                    <a:ea typeface="Cambria Math"/>
                                  </a:rPr>
                                  <m:t>1</m:t>
                                </m:r>
                              </m:sub>
                            </m:sSub>
                            <m:r>
                              <a:rPr lang="en-US" b="0" i="1" smtClean="0">
                                <a:latin typeface="Cambria Math"/>
                                <a:ea typeface="Cambria Math"/>
                              </a:rPr>
                              <m:t>&gt;</m:t>
                            </m:r>
                            <m:r>
                              <a:rPr lang="en-US" b="0" i="1" smtClean="0">
                                <a:latin typeface="Cambria Math"/>
                                <a:ea typeface="Cambria Math"/>
                              </a:rPr>
                              <m:t>𝑣</m:t>
                            </m:r>
                          </m:e>
                        </m:d>
                        <m:r>
                          <a:rPr lang="en-US" b="0" i="1" smtClean="0">
                            <a:latin typeface="Cambria Math"/>
                            <a:ea typeface="Cambria Math"/>
                          </a:rPr>
                          <m:t>∩</m:t>
                        </m:r>
                        <m:d>
                          <m:dPr>
                            <m:ctrlPr>
                              <a:rPr lang="en-US" b="0" i="1" smtClean="0">
                                <a:latin typeface="Cambria Math" panose="02040503050406030204" pitchFamily="18" charset="0"/>
                                <a:ea typeface="Cambria Math"/>
                              </a:rPr>
                            </m:ctrlPr>
                          </m:dPr>
                          <m:e>
                            <m:sSub>
                              <m:sSubPr>
                                <m:ctrlPr>
                                  <a:rPr lang="en-US" b="0" i="1" smtClean="0">
                                    <a:latin typeface="Cambria Math" panose="02040503050406030204" pitchFamily="18" charset="0"/>
                                    <a:ea typeface="Cambria Math"/>
                                  </a:rPr>
                                </m:ctrlPr>
                              </m:sSubPr>
                              <m:e>
                                <m:r>
                                  <a:rPr lang="en-US" b="0" i="1" smtClean="0">
                                    <a:latin typeface="Cambria Math"/>
                                    <a:ea typeface="Cambria Math"/>
                                  </a:rPr>
                                  <m:t>𝑋</m:t>
                                </m:r>
                              </m:e>
                              <m:sub>
                                <m:r>
                                  <a:rPr lang="en-US" b="0" i="1" smtClean="0">
                                    <a:latin typeface="Cambria Math"/>
                                    <a:ea typeface="Cambria Math"/>
                                  </a:rPr>
                                  <m:t>2</m:t>
                                </m:r>
                              </m:sub>
                            </m:sSub>
                            <m:r>
                              <a:rPr lang="en-US" b="0" i="1" smtClean="0">
                                <a:latin typeface="Cambria Math"/>
                                <a:ea typeface="Cambria Math"/>
                              </a:rPr>
                              <m:t>&gt;</m:t>
                            </m:r>
                            <m:r>
                              <a:rPr lang="en-US" b="0" i="1" smtClean="0">
                                <a:latin typeface="Cambria Math"/>
                                <a:ea typeface="Cambria Math"/>
                              </a:rPr>
                              <m:t>𝑣</m:t>
                            </m:r>
                          </m:e>
                        </m:d>
                      </m:e>
                    </m:d>
                    <m:r>
                      <a:rPr lang="en-US" b="0" i="1" smtClean="0">
                        <a:latin typeface="Cambria Math"/>
                        <a:ea typeface="Cambria Math"/>
                      </a:rPr>
                      <m:t>=</m:t>
                    </m:r>
                  </m:oMath>
                </a14:m>
                <a:r>
                  <a:rPr lang="en-US" dirty="0"/>
                  <a:t> </a:t>
                </a:r>
                <a:br>
                  <a:rPr lang="en-US" dirty="0"/>
                </a:br>
                <a14:m>
                  <m:oMath xmlns:m="http://schemas.openxmlformats.org/officeDocument/2006/math">
                    <m:r>
                      <a:rPr lang="en-US" b="0" i="0" smtClean="0">
                        <a:latin typeface="Cambria Math"/>
                        <a:ea typeface="Cambria Math"/>
                      </a:rPr>
                      <m:t>1−</m:t>
                    </m:r>
                    <m:d>
                      <m:dPr>
                        <m:begChr m:val="["/>
                        <m:endChr m:val="]"/>
                        <m:ctrlPr>
                          <a:rPr lang="en-US" i="1">
                            <a:latin typeface="Cambria Math" panose="02040503050406030204" pitchFamily="18" charset="0"/>
                            <a:ea typeface="Cambria Math"/>
                          </a:rPr>
                        </m:ctrlPr>
                      </m:dPr>
                      <m:e>
                        <m:r>
                          <a:rPr lang="en-US" i="1">
                            <a:latin typeface="Cambria Math"/>
                            <a:ea typeface="Cambria Math"/>
                          </a:rPr>
                          <m:t>1−</m:t>
                        </m:r>
                        <m:sSub>
                          <m:sSubPr>
                            <m:ctrlPr>
                              <a:rPr lang="en-US" i="1">
                                <a:latin typeface="Cambria Math" panose="02040503050406030204" pitchFamily="18" charset="0"/>
                                <a:ea typeface="Cambria Math"/>
                              </a:rPr>
                            </m:ctrlPr>
                          </m:sSubPr>
                          <m:e>
                            <m:r>
                              <a:rPr lang="en-US" i="1">
                                <a:latin typeface="Cambria Math"/>
                                <a:ea typeface="Cambria Math"/>
                              </a:rPr>
                              <m:t>𝐹</m:t>
                            </m:r>
                          </m:e>
                          <m:sub>
                            <m:r>
                              <a:rPr lang="en-US" i="1">
                                <a:latin typeface="Cambria Math"/>
                                <a:ea typeface="Cambria Math"/>
                              </a:rPr>
                              <m:t>1</m:t>
                            </m:r>
                          </m:sub>
                        </m:sSub>
                        <m:d>
                          <m:dPr>
                            <m:ctrlPr>
                              <a:rPr lang="en-US" i="1">
                                <a:latin typeface="Cambria Math" panose="02040503050406030204" pitchFamily="18" charset="0"/>
                                <a:ea typeface="Cambria Math"/>
                              </a:rPr>
                            </m:ctrlPr>
                          </m:dPr>
                          <m:e>
                            <m:r>
                              <a:rPr lang="en-US" i="1">
                                <a:latin typeface="Cambria Math"/>
                                <a:ea typeface="Cambria Math"/>
                              </a:rPr>
                              <m:t>𝑣</m:t>
                            </m:r>
                          </m:e>
                        </m:d>
                      </m:e>
                    </m:d>
                    <m:r>
                      <a:rPr lang="en-US" i="1">
                        <a:latin typeface="Cambria Math"/>
                        <a:ea typeface="Cambria Math"/>
                      </a:rPr>
                      <m:t>∗[1−</m:t>
                    </m:r>
                    <m:sSub>
                      <m:sSubPr>
                        <m:ctrlPr>
                          <a:rPr lang="en-US" i="1">
                            <a:latin typeface="Cambria Math" panose="02040503050406030204" pitchFamily="18" charset="0"/>
                            <a:ea typeface="Cambria Math"/>
                          </a:rPr>
                        </m:ctrlPr>
                      </m:sSubPr>
                      <m:e>
                        <m:r>
                          <a:rPr lang="en-US" i="1">
                            <a:latin typeface="Cambria Math"/>
                            <a:ea typeface="Cambria Math"/>
                          </a:rPr>
                          <m:t>𝐹</m:t>
                        </m:r>
                      </m:e>
                      <m:sub>
                        <m:r>
                          <a:rPr lang="en-US" i="1">
                            <a:latin typeface="Cambria Math"/>
                            <a:ea typeface="Cambria Math"/>
                          </a:rPr>
                          <m:t>2</m:t>
                        </m:r>
                      </m:sub>
                    </m:sSub>
                    <m:d>
                      <m:dPr>
                        <m:ctrlPr>
                          <a:rPr lang="en-US" i="1">
                            <a:latin typeface="Cambria Math" panose="02040503050406030204" pitchFamily="18" charset="0"/>
                            <a:ea typeface="Cambria Math"/>
                          </a:rPr>
                        </m:ctrlPr>
                      </m:dPr>
                      <m:e>
                        <m:r>
                          <a:rPr lang="en-US" i="1">
                            <a:latin typeface="Cambria Math"/>
                            <a:ea typeface="Cambria Math"/>
                          </a:rPr>
                          <m:t>𝑣</m:t>
                        </m:r>
                      </m:e>
                    </m:d>
                    <m:r>
                      <a:rPr lang="en-US" i="1">
                        <a:latin typeface="Cambria Math"/>
                        <a:ea typeface="Cambria Math"/>
                      </a:rPr>
                      <m:t>]</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775191"/>
                <a:ext cx="8229600" cy="4854209"/>
              </a:xfrm>
              <a:blipFill rotWithShape="1">
                <a:blip r:embed="rId2"/>
                <a:stretch>
                  <a:fillRect t="-878"/>
                </a:stretch>
              </a:blipFill>
            </p:spPr>
            <p:txBody>
              <a:bodyPr/>
              <a:lstStyle/>
              <a:p>
                <a:r>
                  <a:rPr lang="en-US">
                    <a:noFill/>
                  </a:rPr>
                  <a:t> </a:t>
                </a:r>
              </a:p>
            </p:txBody>
          </p:sp>
        </mc:Fallback>
      </mc:AlternateContent>
    </p:spTree>
    <p:extLst>
      <p:ext uri="{BB962C8B-B14F-4D97-AF65-F5344CB8AC3E}">
        <p14:creationId xmlns:p14="http://schemas.microsoft.com/office/powerpoint/2010/main" val="4209251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Mixtures of Distributions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1600201"/>
                <a:ext cx="8610600" cy="5105400"/>
              </a:xfrm>
            </p:spPr>
            <p:txBody>
              <a:bodyPr>
                <a:normAutofit fontScale="85000" lnSpcReduction="20000"/>
              </a:bodyPr>
              <a:lstStyle/>
              <a:p>
                <a:pPr lvl="1"/>
                <a:r>
                  <a:rPr lang="en-US" dirty="0"/>
                  <a:t>X1 and X2 are independent random variables</a:t>
                </a:r>
              </a:p>
              <a:p>
                <a:r>
                  <a:rPr lang="en-US" dirty="0"/>
                  <a:t>We can define a brand new random variable X as a mixture of these variables! X has the pdf </a:t>
                </a:r>
                <a14:m>
                  <m:oMath xmlns:m="http://schemas.openxmlformats.org/officeDocument/2006/math">
                    <m:r>
                      <a:rPr lang="en-US" b="0" i="1" smtClean="0">
                        <a:latin typeface="Cambria Math"/>
                      </a:rPr>
                      <m:t>𝑓</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r>
                      <a:rPr lang="en-US" b="0" i="1" smtClean="0">
                        <a:latin typeface="Cambria Math"/>
                      </a:rPr>
                      <m:t>𝑎</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𝑓</m:t>
                        </m:r>
                      </m:e>
                      <m:sub>
                        <m:r>
                          <a:rPr lang="en-US" b="0" i="1" smtClean="0">
                            <a:latin typeface="Cambria Math"/>
                          </a:rPr>
                          <m:t>1</m:t>
                        </m:r>
                      </m:sub>
                    </m:sSub>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d>
                      <m:dPr>
                        <m:ctrlPr>
                          <a:rPr lang="en-US" b="0" i="1" smtClean="0">
                            <a:latin typeface="Cambria Math" panose="02040503050406030204" pitchFamily="18" charset="0"/>
                          </a:rPr>
                        </m:ctrlPr>
                      </m:dPr>
                      <m:e>
                        <m:r>
                          <a:rPr lang="en-US" b="0" i="1" smtClean="0">
                            <a:latin typeface="Cambria Math"/>
                          </a:rPr>
                          <m:t>1−</m:t>
                        </m:r>
                        <m:r>
                          <a:rPr lang="en-US" b="0" i="1" smtClean="0">
                            <a:latin typeface="Cambria Math"/>
                          </a:rPr>
                          <m:t>𝑎</m:t>
                        </m:r>
                      </m:e>
                    </m:d>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𝑓</m:t>
                        </m:r>
                      </m:e>
                      <m:sub>
                        <m:r>
                          <a:rPr lang="en-US" b="0" i="1" smtClean="0">
                            <a:latin typeface="Cambria Math"/>
                          </a:rPr>
                          <m:t>2</m:t>
                        </m:r>
                      </m:sub>
                    </m:sSub>
                    <m:r>
                      <a:rPr lang="en-US" b="0" i="1" smtClean="0">
                        <a:latin typeface="Cambria Math"/>
                      </a:rPr>
                      <m:t>(</m:t>
                    </m:r>
                    <m:r>
                      <a:rPr lang="en-US" b="0" i="1" smtClean="0">
                        <a:latin typeface="Cambria Math"/>
                      </a:rPr>
                      <m:t>𝑥</m:t>
                    </m:r>
                    <m:r>
                      <a:rPr lang="en-US" b="0" i="1" smtClean="0">
                        <a:latin typeface="Cambria Math"/>
                      </a:rPr>
                      <m:t>)</m:t>
                    </m:r>
                  </m:oMath>
                </a14:m>
                <a:endParaRPr lang="en-US" dirty="0"/>
              </a:p>
              <a:p>
                <a:endParaRPr lang="en-US" dirty="0"/>
              </a:p>
              <a:p>
                <a:r>
                  <a:rPr lang="en-US" dirty="0"/>
                  <a:t>Expectations, probabilities, and moments follow this “weighted-average” form</a:t>
                </a:r>
              </a:p>
              <a:p>
                <a:pPr lvl="1"/>
                <a14:m>
                  <m:oMath xmlns:m="http://schemas.openxmlformats.org/officeDocument/2006/math">
                    <m:r>
                      <a:rPr lang="en-US" b="0" i="1" smtClean="0">
                        <a:latin typeface="Cambria Math"/>
                      </a:rPr>
                      <m:t>𝐸</m:t>
                    </m:r>
                    <m:d>
                      <m:dPr>
                        <m:ctrlPr>
                          <a:rPr lang="en-US" b="0" i="1" smtClean="0">
                            <a:latin typeface="Cambria Math" panose="02040503050406030204" pitchFamily="18" charset="0"/>
                          </a:rPr>
                        </m:ctrlPr>
                      </m:dPr>
                      <m:e>
                        <m:r>
                          <a:rPr lang="en-US" b="0" i="1" smtClean="0">
                            <a:latin typeface="Cambria Math"/>
                          </a:rPr>
                          <m:t>𝑋</m:t>
                        </m:r>
                      </m:e>
                    </m:d>
                    <m:r>
                      <a:rPr lang="en-US" b="0" i="1" smtClean="0">
                        <a:latin typeface="Cambria Math"/>
                      </a:rPr>
                      <m:t>=</m:t>
                    </m:r>
                    <m:r>
                      <a:rPr lang="en-US" b="0" i="1" smtClean="0">
                        <a:latin typeface="Cambria Math"/>
                      </a:rPr>
                      <m:t>𝑎𝐸</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1</m:t>
                            </m:r>
                          </m:sub>
                        </m:sSub>
                      </m:e>
                    </m:d>
                    <m:r>
                      <a:rPr lang="en-US" b="0" i="1" smtClean="0">
                        <a:latin typeface="Cambria Math"/>
                      </a:rPr>
                      <m:t>+</m:t>
                    </m:r>
                    <m:d>
                      <m:dPr>
                        <m:ctrlPr>
                          <a:rPr lang="en-US" b="0" i="1" smtClean="0">
                            <a:latin typeface="Cambria Math" panose="02040503050406030204" pitchFamily="18" charset="0"/>
                          </a:rPr>
                        </m:ctrlPr>
                      </m:dPr>
                      <m:e>
                        <m:r>
                          <a:rPr lang="en-US" b="0" i="1" smtClean="0">
                            <a:latin typeface="Cambria Math"/>
                          </a:rPr>
                          <m:t>1−</m:t>
                        </m:r>
                        <m:r>
                          <a:rPr lang="en-US" b="0" i="1" smtClean="0">
                            <a:latin typeface="Cambria Math"/>
                          </a:rPr>
                          <m:t>𝑎</m:t>
                        </m:r>
                      </m:e>
                    </m:d>
                    <m:r>
                      <a:rPr lang="en-US" b="0" i="1" smtClean="0">
                        <a:latin typeface="Cambria Math"/>
                      </a:rPr>
                      <m:t>𝐸</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2</m:t>
                        </m:r>
                      </m:sub>
                    </m:sSub>
                    <m:r>
                      <a:rPr lang="en-US" b="0" i="1" smtClean="0">
                        <a:latin typeface="Cambria Math"/>
                      </a:rPr>
                      <m:t>)</m:t>
                    </m:r>
                  </m:oMath>
                </a14:m>
                <a:endParaRPr lang="en-US" dirty="0"/>
              </a:p>
              <a:p>
                <a:pPr lvl="1"/>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𝐹</m:t>
                        </m:r>
                      </m:e>
                      <m:sub>
                        <m:r>
                          <a:rPr lang="en-US" b="0" i="1" smtClean="0">
                            <a:latin typeface="Cambria Math"/>
                          </a:rPr>
                          <m:t>𝑋</m:t>
                        </m:r>
                      </m:sub>
                    </m:sSub>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ea typeface="Cambria Math"/>
                      </a:rPr>
                      <m:t>=</m:t>
                    </m:r>
                    <m:r>
                      <a:rPr lang="en-US" b="0" i="1" smtClean="0">
                        <a:latin typeface="Cambria Math"/>
                        <a:ea typeface="Cambria Math"/>
                      </a:rPr>
                      <m:t>𝑎</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𝐹</m:t>
                        </m:r>
                      </m:e>
                      <m:sub>
                        <m:r>
                          <a:rPr lang="en-US" b="0" i="1" smtClean="0">
                            <a:latin typeface="Cambria Math"/>
                            <a:ea typeface="Cambria Math"/>
                          </a:rPr>
                          <m:t>1</m:t>
                        </m:r>
                      </m:sub>
                    </m:sSub>
                    <m:d>
                      <m:dPr>
                        <m:ctrlPr>
                          <a:rPr lang="en-US" b="0" i="1" smtClean="0">
                            <a:latin typeface="Cambria Math" panose="02040503050406030204" pitchFamily="18" charset="0"/>
                            <a:ea typeface="Cambria Math"/>
                          </a:rPr>
                        </m:ctrlPr>
                      </m:dPr>
                      <m:e>
                        <m:r>
                          <a:rPr lang="en-US" b="0" i="1" smtClean="0">
                            <a:latin typeface="Cambria Math"/>
                            <a:ea typeface="Cambria Math"/>
                          </a:rPr>
                          <m:t>𝑥</m:t>
                        </m:r>
                      </m:e>
                    </m:d>
                    <m:r>
                      <a:rPr lang="en-US" b="0" i="1" smtClean="0">
                        <a:latin typeface="Cambria Math"/>
                        <a:ea typeface="Cambria Math"/>
                      </a:rPr>
                      <m:t>+(1−</m:t>
                    </m:r>
                    <m:r>
                      <a:rPr lang="en-US" b="0" i="1" smtClean="0">
                        <a:latin typeface="Cambria Math"/>
                        <a:ea typeface="Cambria Math"/>
                      </a:rPr>
                      <m:t>𝑎</m:t>
                    </m:r>
                    <m:r>
                      <a:rPr lang="en-US" b="0" i="1" smtClean="0">
                        <a:latin typeface="Cambria Math"/>
                        <a:ea typeface="Cambria Math"/>
                      </a:rPr>
                      <m: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𝐹</m:t>
                        </m:r>
                      </m:e>
                      <m:sub>
                        <m:r>
                          <a:rPr lang="en-US" b="0" i="1" smtClean="0">
                            <a:latin typeface="Cambria Math"/>
                            <a:ea typeface="Cambria Math"/>
                          </a:rPr>
                          <m:t>2</m:t>
                        </m:r>
                      </m:sub>
                    </m:sSub>
                    <m:r>
                      <a:rPr lang="en-US" b="0" i="1" smtClean="0">
                        <a:latin typeface="Cambria Math"/>
                        <a:ea typeface="Cambria Math"/>
                      </a:rPr>
                      <m:t>(</m:t>
                    </m:r>
                    <m:r>
                      <a:rPr lang="en-US" b="0" i="1" smtClean="0">
                        <a:latin typeface="Cambria Math"/>
                        <a:ea typeface="Cambria Math"/>
                      </a:rPr>
                      <m:t>𝑥</m:t>
                    </m:r>
                    <m:r>
                      <a:rPr lang="en-US" b="0" i="1" smtClean="0">
                        <a:latin typeface="Cambria Math"/>
                        <a:ea typeface="Cambria Math"/>
                      </a:rPr>
                      <m:t>)</m:t>
                    </m:r>
                  </m:oMath>
                </a14:m>
                <a:endParaRPr lang="en-US" dirty="0"/>
              </a:p>
              <a:p>
                <a:pPr lvl="1"/>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𝑀</m:t>
                        </m:r>
                      </m:e>
                      <m:sub>
                        <m:r>
                          <a:rPr lang="en-US" b="0" i="1" smtClean="0">
                            <a:latin typeface="Cambria Math"/>
                          </a:rPr>
                          <m:t>𝑥</m:t>
                        </m:r>
                      </m:sub>
                    </m:sSub>
                    <m:d>
                      <m:dPr>
                        <m:ctrlPr>
                          <a:rPr lang="en-US" b="0" i="1" smtClean="0">
                            <a:latin typeface="Cambria Math" panose="02040503050406030204" pitchFamily="18" charset="0"/>
                          </a:rPr>
                        </m:ctrlPr>
                      </m:dPr>
                      <m:e>
                        <m:r>
                          <a:rPr lang="en-US" b="0" i="1" smtClean="0">
                            <a:latin typeface="Cambria Math"/>
                          </a:rPr>
                          <m:t>𝑡</m:t>
                        </m:r>
                      </m:e>
                    </m:d>
                    <m:r>
                      <a:rPr lang="en-US" b="0" i="1" smtClean="0">
                        <a:latin typeface="Cambria Math"/>
                      </a:rPr>
                      <m:t>=</m:t>
                    </m:r>
                    <m:r>
                      <a:rPr lang="en-US" b="0" i="1" smtClean="0">
                        <a:latin typeface="Cambria Math"/>
                      </a:rPr>
                      <m:t>𝑎</m:t>
                    </m:r>
                    <m:sSub>
                      <m:sSubPr>
                        <m:ctrlPr>
                          <a:rPr lang="en-US" b="0" i="1" smtClean="0">
                            <a:latin typeface="Cambria Math" panose="02040503050406030204" pitchFamily="18" charset="0"/>
                          </a:rPr>
                        </m:ctrlPr>
                      </m:sSubPr>
                      <m:e>
                        <m:r>
                          <a:rPr lang="en-US" b="0" i="1" smtClean="0">
                            <a:latin typeface="Cambria Math"/>
                          </a:rPr>
                          <m:t>𝑀</m:t>
                        </m:r>
                      </m:e>
                      <m:sub>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1</m:t>
                            </m:r>
                          </m:sub>
                        </m:sSub>
                      </m:sub>
                    </m:sSub>
                    <m:d>
                      <m:dPr>
                        <m:ctrlPr>
                          <a:rPr lang="en-US" b="0" i="1" smtClean="0">
                            <a:latin typeface="Cambria Math" panose="02040503050406030204" pitchFamily="18" charset="0"/>
                          </a:rPr>
                        </m:ctrlPr>
                      </m:dPr>
                      <m:e>
                        <m:r>
                          <a:rPr lang="en-US" b="0" i="1" smtClean="0">
                            <a:latin typeface="Cambria Math"/>
                          </a:rPr>
                          <m:t>𝑡</m:t>
                        </m:r>
                      </m:e>
                    </m:d>
                    <m:r>
                      <a:rPr lang="en-US" b="0" i="1" smtClean="0">
                        <a:latin typeface="Cambria Math"/>
                      </a:rPr>
                      <m:t>+(1−</m:t>
                    </m:r>
                    <m:r>
                      <a:rPr lang="en-US" b="0" i="1" smtClean="0">
                        <a:latin typeface="Cambria Math"/>
                      </a:rPr>
                      <m:t>𝑎</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𝑀</m:t>
                        </m:r>
                      </m:e>
                      <m:sub>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2</m:t>
                            </m:r>
                          </m:sub>
                        </m:sSub>
                      </m:sub>
                    </m:sSub>
                    <m:r>
                      <a:rPr lang="en-US" b="0" i="1" smtClean="0">
                        <a:latin typeface="Cambria Math"/>
                      </a:rPr>
                      <m:t>(</m:t>
                    </m:r>
                    <m:r>
                      <a:rPr lang="en-US" b="0" i="1" smtClean="0">
                        <a:latin typeface="Cambria Math"/>
                      </a:rPr>
                      <m:t>𝑡</m:t>
                    </m:r>
                    <m:r>
                      <a:rPr lang="en-US" b="0" i="1" smtClean="0">
                        <a:latin typeface="Cambria Math"/>
                      </a:rPr>
                      <m:t>)</m:t>
                    </m:r>
                  </m:oMath>
                </a14:m>
                <a:endParaRPr lang="en-US" dirty="0"/>
              </a:p>
              <a:p>
                <a:pPr lvl="1"/>
                <a:endParaRPr lang="en-US" dirty="0"/>
              </a:p>
              <a:p>
                <a:r>
                  <a:rPr lang="en-US" dirty="0"/>
                  <a:t>Be careful! </a:t>
                </a:r>
                <a:r>
                  <a:rPr lang="en-US" b="1" dirty="0"/>
                  <a:t>Variances do not </a:t>
                </a:r>
                <a:r>
                  <a:rPr lang="en-US" dirty="0"/>
                  <a:t>follow weighted-average! Instead, find first and second moments of X and subtract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1600201"/>
                <a:ext cx="8610600" cy="5105400"/>
              </a:xfrm>
              <a:blipFill rotWithShape="1">
                <a:blip r:embed="rId3"/>
                <a:stretch>
                  <a:fillRect t="-1434" r="-425"/>
                </a:stretch>
              </a:blipFill>
            </p:spPr>
            <p:txBody>
              <a:bodyPr/>
              <a:lstStyle/>
              <a:p>
                <a:r>
                  <a:rPr lang="en-US">
                    <a:noFill/>
                  </a:rPr>
                  <a:t> </a:t>
                </a:r>
              </a:p>
            </p:txBody>
          </p:sp>
        </mc:Fallback>
      </mc:AlternateContent>
    </p:spTree>
    <p:extLst>
      <p:ext uri="{BB962C8B-B14F-4D97-AF65-F5344CB8AC3E}">
        <p14:creationId xmlns:p14="http://schemas.microsoft.com/office/powerpoint/2010/main" val="879718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Exam #95</a:t>
            </a:r>
          </a:p>
        </p:txBody>
      </p:sp>
      <p:sp>
        <p:nvSpPr>
          <p:cNvPr id="3" name="Content Placeholder 2"/>
          <p:cNvSpPr>
            <a:spLocks noGrp="1"/>
          </p:cNvSpPr>
          <p:nvPr>
            <p:ph idx="1"/>
          </p:nvPr>
        </p:nvSpPr>
        <p:spPr/>
        <p:txBody>
          <a:bodyPr/>
          <a:lstStyle/>
          <a:p>
            <a:pPr marL="118872" indent="0">
              <a:buNone/>
            </a:pPr>
            <a:r>
              <a:rPr lang="en-US" dirty="0"/>
              <a:t>X and Y are independent random variables with common moment generating function</a:t>
            </a:r>
          </a:p>
          <a:p>
            <a:pPr marL="118872" indent="0">
              <a:buNone/>
            </a:pPr>
            <a:r>
              <a:rPr lang="en-US" dirty="0"/>
              <a:t>M(t) = </a:t>
            </a:r>
            <a:r>
              <a:rPr lang="en-US" dirty="0" err="1"/>
              <a:t>exp</a:t>
            </a:r>
            <a:r>
              <a:rPr lang="en-US" dirty="0"/>
              <a:t>((t^2) / 2). </a:t>
            </a:r>
          </a:p>
          <a:p>
            <a:pPr marL="118872" indent="0">
              <a:buNone/>
            </a:pPr>
            <a:endParaRPr lang="en-US" dirty="0"/>
          </a:p>
          <a:p>
            <a:pPr marL="118872" indent="0">
              <a:buNone/>
            </a:pPr>
            <a:r>
              <a:rPr lang="en-US" dirty="0"/>
              <a:t>Let W = X + Y and Z = Y-X. </a:t>
            </a:r>
          </a:p>
          <a:p>
            <a:pPr marL="118872" indent="0">
              <a:buNone/>
            </a:pPr>
            <a:endParaRPr lang="en-US" dirty="0"/>
          </a:p>
          <a:p>
            <a:pPr marL="118872" indent="0">
              <a:buNone/>
            </a:pPr>
            <a:r>
              <a:rPr lang="en-US" dirty="0"/>
              <a:t>Determine the joint moment generating function, M(t1, t2) of W and Z.</a:t>
            </a:r>
          </a:p>
        </p:txBody>
      </p:sp>
    </p:spTree>
    <p:extLst>
      <p:ext uri="{BB962C8B-B14F-4D97-AF65-F5344CB8AC3E}">
        <p14:creationId xmlns:p14="http://schemas.microsoft.com/office/powerpoint/2010/main" val="3578335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Exam #98</a:t>
            </a:r>
          </a:p>
        </p:txBody>
      </p:sp>
      <p:sp>
        <p:nvSpPr>
          <p:cNvPr id="3" name="Content Placeholder 2"/>
          <p:cNvSpPr>
            <a:spLocks noGrp="1"/>
          </p:cNvSpPr>
          <p:nvPr>
            <p:ph idx="1"/>
          </p:nvPr>
        </p:nvSpPr>
        <p:spPr/>
        <p:txBody>
          <a:bodyPr/>
          <a:lstStyle/>
          <a:p>
            <a:pPr marL="118872" indent="0">
              <a:buNone/>
            </a:pPr>
            <a:r>
              <a:rPr lang="en-US" dirty="0"/>
              <a:t>Let X1, X2, X3 be a random sample from a discrete distribution with probability function</a:t>
            </a:r>
          </a:p>
          <a:p>
            <a:pPr marL="118872" indent="0">
              <a:buNone/>
            </a:pPr>
            <a:endParaRPr lang="en-US" dirty="0"/>
          </a:p>
          <a:p>
            <a:pPr marL="118872" indent="0">
              <a:buNone/>
            </a:pPr>
            <a:r>
              <a:rPr lang="en-US" dirty="0"/>
              <a:t>p(x) = 1/3, x = 0</a:t>
            </a:r>
          </a:p>
          <a:p>
            <a:pPr marL="118872" indent="0">
              <a:buNone/>
            </a:pPr>
            <a:r>
              <a:rPr lang="en-US" dirty="0"/>
              <a:t>	   2/3, x = 1</a:t>
            </a:r>
          </a:p>
          <a:p>
            <a:pPr marL="118872" indent="0">
              <a:buNone/>
            </a:pPr>
            <a:r>
              <a:rPr lang="en-US" dirty="0"/>
              <a:t>	      0, otherwise.</a:t>
            </a:r>
          </a:p>
          <a:p>
            <a:pPr marL="118872" indent="0">
              <a:buNone/>
            </a:pPr>
            <a:endParaRPr lang="en-US" dirty="0"/>
          </a:p>
          <a:p>
            <a:pPr marL="118872" indent="0">
              <a:buNone/>
            </a:pPr>
            <a:r>
              <a:rPr lang="en-US" dirty="0"/>
              <a:t>Determine the moment generating function, M(t), of Y = X1 * X2 * X3.</a:t>
            </a:r>
          </a:p>
        </p:txBody>
      </p:sp>
    </p:spTree>
    <p:extLst>
      <p:ext uri="{BB962C8B-B14F-4D97-AF65-F5344CB8AC3E}">
        <p14:creationId xmlns:p14="http://schemas.microsoft.com/office/powerpoint/2010/main" val="4090828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Exam #102</a:t>
            </a:r>
          </a:p>
        </p:txBody>
      </p:sp>
      <p:sp>
        <p:nvSpPr>
          <p:cNvPr id="3" name="Content Placeholder 2"/>
          <p:cNvSpPr>
            <a:spLocks noGrp="1"/>
          </p:cNvSpPr>
          <p:nvPr>
            <p:ph idx="1"/>
          </p:nvPr>
        </p:nvSpPr>
        <p:spPr/>
        <p:txBody>
          <a:bodyPr/>
          <a:lstStyle/>
          <a:p>
            <a:pPr marL="118872" indent="0">
              <a:buNone/>
            </a:pPr>
            <a:r>
              <a:rPr lang="en-US" dirty="0"/>
              <a:t>A company has two electric generators. The time until failure for each generator follows an exponential distribution with mean 10. The company will begin using the second generator immediately after the first one fails.</a:t>
            </a:r>
          </a:p>
          <a:p>
            <a:pPr marL="118872" indent="0">
              <a:buNone/>
            </a:pPr>
            <a:endParaRPr lang="en-US" dirty="0"/>
          </a:p>
          <a:p>
            <a:pPr marL="118872" indent="0">
              <a:buNone/>
            </a:pPr>
            <a:r>
              <a:rPr lang="en-US" dirty="0"/>
              <a:t>What is the variance of the total time that the generators produce electricity?</a:t>
            </a:r>
          </a:p>
        </p:txBody>
      </p:sp>
    </p:spTree>
    <p:extLst>
      <p:ext uri="{BB962C8B-B14F-4D97-AF65-F5344CB8AC3E}">
        <p14:creationId xmlns:p14="http://schemas.microsoft.com/office/powerpoint/2010/main" val="4144169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18872" indent="0">
              <a:buNone/>
            </a:pPr>
            <a:r>
              <a:rPr lang="en-US" dirty="0"/>
              <a:t>Let x be uniformly distributed on the range [10, 100].</a:t>
            </a:r>
          </a:p>
          <a:p>
            <a:pPr marL="118872" indent="0">
              <a:buNone/>
            </a:pPr>
            <a:r>
              <a:rPr lang="en-US" dirty="0"/>
              <a:t> </a:t>
            </a:r>
          </a:p>
          <a:p>
            <a:pPr marL="118872" indent="0">
              <a:buNone/>
            </a:pPr>
            <a:r>
              <a:rPr lang="en-US" dirty="0"/>
              <a:t>Y = 3*e^(3x)</a:t>
            </a:r>
          </a:p>
          <a:p>
            <a:pPr marL="118872" indent="0">
              <a:buNone/>
            </a:pPr>
            <a:endParaRPr lang="en-US" dirty="0"/>
          </a:p>
          <a:p>
            <a:pPr marL="118872" indent="0">
              <a:buNone/>
            </a:pPr>
            <a:r>
              <a:rPr lang="en-US" dirty="0"/>
              <a:t>Find f(y) ,the probability density function of Y.</a:t>
            </a:r>
          </a:p>
          <a:p>
            <a:pPr marL="118872" indent="0">
              <a:buNone/>
            </a:pPr>
            <a:endParaRPr lang="en-US" dirty="0"/>
          </a:p>
          <a:p>
            <a:pPr marL="118872" indent="0">
              <a:buNone/>
            </a:pPr>
            <a:r>
              <a:rPr lang="en-US" dirty="0"/>
              <a:t>Use f(y) to find the expected value of Y.</a:t>
            </a:r>
          </a:p>
        </p:txBody>
      </p:sp>
    </p:spTree>
    <p:extLst>
      <p:ext uri="{BB962C8B-B14F-4D97-AF65-F5344CB8AC3E}">
        <p14:creationId xmlns:p14="http://schemas.microsoft.com/office/powerpoint/2010/main" val="2342683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18872" indent="0">
              <a:buNone/>
            </a:pPr>
            <a:r>
              <a:rPr lang="en-US" dirty="0"/>
              <a:t>Let f(</a:t>
            </a:r>
            <a:r>
              <a:rPr lang="en-US" dirty="0" err="1"/>
              <a:t>x,y</a:t>
            </a:r>
            <a:r>
              <a:rPr lang="en-US" dirty="0"/>
              <a:t>) = (</a:t>
            </a:r>
            <a:r>
              <a:rPr lang="en-US" dirty="0" err="1"/>
              <a:t>x+y</a:t>
            </a:r>
            <a:r>
              <a:rPr lang="en-US" dirty="0"/>
              <a:t>)/8  for 0&lt;x&lt;2 and 0&lt;y&lt;2</a:t>
            </a:r>
          </a:p>
          <a:p>
            <a:pPr marL="118872" indent="0">
              <a:buNone/>
            </a:pPr>
            <a:endParaRPr lang="en-US" dirty="0"/>
          </a:p>
          <a:p>
            <a:pPr marL="118872" indent="0">
              <a:buNone/>
            </a:pPr>
            <a:r>
              <a:rPr lang="en-US" dirty="0"/>
              <a:t>U = 2x + 3y     and    V = (</a:t>
            </a:r>
            <a:r>
              <a:rPr lang="en-US" dirty="0" err="1"/>
              <a:t>x+y</a:t>
            </a:r>
            <a:r>
              <a:rPr lang="en-US" dirty="0"/>
              <a:t>)/2</a:t>
            </a:r>
          </a:p>
          <a:p>
            <a:pPr marL="118872" indent="0">
              <a:buNone/>
            </a:pPr>
            <a:endParaRPr lang="en-US" dirty="0"/>
          </a:p>
          <a:p>
            <a:pPr marL="118872" indent="0">
              <a:buNone/>
            </a:pPr>
            <a:r>
              <a:rPr lang="en-US" dirty="0"/>
              <a:t>Find f(u, v), the joint probability density function of U </a:t>
            </a:r>
            <a:r>
              <a:rPr lang="en-US"/>
              <a:t>and V.</a:t>
            </a:r>
          </a:p>
        </p:txBody>
      </p:sp>
    </p:spTree>
    <p:extLst>
      <p:ext uri="{BB962C8B-B14F-4D97-AF65-F5344CB8AC3E}">
        <p14:creationId xmlns:p14="http://schemas.microsoft.com/office/powerpoint/2010/main" val="2288221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Exam #289</a:t>
            </a:r>
          </a:p>
        </p:txBody>
      </p:sp>
      <p:sp>
        <p:nvSpPr>
          <p:cNvPr id="3" name="Content Placeholder 2"/>
          <p:cNvSpPr>
            <a:spLocks noGrp="1"/>
          </p:cNvSpPr>
          <p:nvPr>
            <p:ph idx="1"/>
          </p:nvPr>
        </p:nvSpPr>
        <p:spPr>
          <a:xfrm>
            <a:off x="457200" y="1775191"/>
            <a:ext cx="8229600" cy="5082809"/>
          </a:xfrm>
        </p:spPr>
        <p:txBody>
          <a:bodyPr>
            <a:normAutofit fontScale="92500" lnSpcReduction="10000"/>
          </a:bodyPr>
          <a:lstStyle/>
          <a:p>
            <a:pPr marL="118872" indent="0">
              <a:buNone/>
            </a:pPr>
            <a:r>
              <a:rPr lang="en-US" dirty="0"/>
              <a:t>For a certain insurance company, 10% of its policies are Type A, 50% are Type B, and 40% are Type C.</a:t>
            </a:r>
          </a:p>
          <a:p>
            <a:pPr marL="118872" indent="0">
              <a:buNone/>
            </a:pPr>
            <a:endParaRPr lang="en-US" dirty="0"/>
          </a:p>
          <a:p>
            <a:pPr marL="118872" indent="0">
              <a:buNone/>
            </a:pPr>
            <a:r>
              <a:rPr lang="en-US" dirty="0"/>
              <a:t>The annual number of claims for an individual Type A, Type B, and Type C policy follows Poisson distributions with respective means 1, 2, and 10.</a:t>
            </a:r>
          </a:p>
          <a:p>
            <a:pPr marL="118872" indent="0">
              <a:buNone/>
            </a:pPr>
            <a:endParaRPr lang="en-US" dirty="0"/>
          </a:p>
          <a:p>
            <a:pPr marL="118872" indent="0">
              <a:buNone/>
            </a:pPr>
            <a:r>
              <a:rPr lang="en-US" dirty="0"/>
              <a:t>Let X represent the annual number of claims of a randomly selected policy.</a:t>
            </a:r>
          </a:p>
          <a:p>
            <a:pPr marL="118872" indent="0">
              <a:buNone/>
            </a:pPr>
            <a:endParaRPr lang="en-US" dirty="0"/>
          </a:p>
          <a:p>
            <a:pPr marL="118872" indent="0">
              <a:buNone/>
            </a:pPr>
            <a:r>
              <a:rPr lang="en-US" dirty="0"/>
              <a:t>Calculate the variance of X.</a:t>
            </a:r>
          </a:p>
        </p:txBody>
      </p:sp>
    </p:spTree>
    <p:extLst>
      <p:ext uri="{BB962C8B-B14F-4D97-AF65-F5344CB8AC3E}">
        <p14:creationId xmlns:p14="http://schemas.microsoft.com/office/powerpoint/2010/main" val="1992001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Exam #296</a:t>
            </a:r>
          </a:p>
        </p:txBody>
      </p:sp>
      <p:sp>
        <p:nvSpPr>
          <p:cNvPr id="3" name="Content Placeholder 2"/>
          <p:cNvSpPr>
            <a:spLocks noGrp="1"/>
          </p:cNvSpPr>
          <p:nvPr>
            <p:ph idx="1"/>
          </p:nvPr>
        </p:nvSpPr>
        <p:spPr/>
        <p:txBody>
          <a:bodyPr/>
          <a:lstStyle/>
          <a:p>
            <a:pPr marL="118872" indent="0">
              <a:buNone/>
            </a:pPr>
            <a:r>
              <a:rPr lang="en-US" dirty="0"/>
              <a:t>A homeowners insurance policy covers losses due to theft, with a deductible of 3. Theft losses are uniformly distributed on [0,10].</a:t>
            </a:r>
          </a:p>
          <a:p>
            <a:pPr marL="118872" indent="0">
              <a:buNone/>
            </a:pPr>
            <a:endParaRPr lang="en-US" dirty="0"/>
          </a:p>
          <a:p>
            <a:pPr marL="118872" indent="0">
              <a:buNone/>
            </a:pPr>
            <a:r>
              <a:rPr lang="en-US" dirty="0"/>
              <a:t>Determine the moment generating function, M(t), for t =/= 0, of the claim payment on a theft.</a:t>
            </a:r>
          </a:p>
        </p:txBody>
      </p:sp>
    </p:spTree>
    <p:extLst>
      <p:ext uri="{BB962C8B-B14F-4D97-AF65-F5344CB8AC3E}">
        <p14:creationId xmlns:p14="http://schemas.microsoft.com/office/powerpoint/2010/main" val="1612354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Transformation of continuous X</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US" dirty="0"/>
                  <a:t>Suppose X is a continuous random variable with pdf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𝑓</m:t>
                        </m:r>
                      </m:e>
                      <m:sub>
                        <m:r>
                          <a:rPr lang="en-US" b="0" i="1" smtClean="0">
                            <a:latin typeface="Cambria Math"/>
                          </a:rPr>
                          <m:t>𝑋</m:t>
                        </m:r>
                      </m:sub>
                    </m:sSub>
                    <m:r>
                      <a:rPr lang="en-US" b="0" i="1" smtClean="0">
                        <a:latin typeface="Cambria Math"/>
                      </a:rPr>
                      <m:t>(</m:t>
                    </m:r>
                    <m:r>
                      <a:rPr lang="en-US" b="0" i="1" smtClean="0">
                        <a:latin typeface="Cambria Math"/>
                      </a:rPr>
                      <m:t>𝑥</m:t>
                    </m:r>
                    <m:r>
                      <a:rPr lang="en-US" b="0" i="1" smtClean="0">
                        <a:latin typeface="Cambria Math"/>
                      </a:rPr>
                      <m:t>)</m:t>
                    </m:r>
                  </m:oMath>
                </a14:m>
                <a:r>
                  <a:rPr lang="en-US" dirty="0"/>
                  <a:t> and </a:t>
                </a:r>
                <a:r>
                  <a:rPr lang="en-US" dirty="0" err="1"/>
                  <a:t>cdf</a:t>
                </a:r>
                <a:r>
                  <a:rPr lang="en-US" dirty="0"/>
                  <a: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𝐹</m:t>
                        </m:r>
                      </m:e>
                      <m:sub>
                        <m:r>
                          <a:rPr lang="en-US" b="0" i="1" smtClean="0">
                            <a:latin typeface="Cambria Math"/>
                          </a:rPr>
                          <m:t>𝑋</m:t>
                        </m:r>
                      </m:sub>
                    </m:sSub>
                    <m:r>
                      <a:rPr lang="en-US" b="0" i="1" smtClean="0">
                        <a:latin typeface="Cambria Math"/>
                      </a:rPr>
                      <m:t>(</m:t>
                    </m:r>
                    <m:r>
                      <a:rPr lang="en-US" b="0" i="1" smtClean="0">
                        <a:latin typeface="Cambria Math"/>
                      </a:rPr>
                      <m:t>𝑥</m:t>
                    </m:r>
                    <m:r>
                      <a:rPr lang="en-US" b="0" i="1" smtClean="0">
                        <a:latin typeface="Cambria Math"/>
                      </a:rPr>
                      <m:t>)</m:t>
                    </m:r>
                  </m:oMath>
                </a14:m>
                <a:endParaRPr lang="en-US" dirty="0"/>
              </a:p>
              <a:p>
                <a:r>
                  <a:rPr lang="en-US" dirty="0"/>
                  <a:t>Suppose </a:t>
                </a:r>
                <a14:m>
                  <m:oMath xmlns:m="http://schemas.openxmlformats.org/officeDocument/2006/math">
                    <m:r>
                      <a:rPr lang="en-US" b="0" i="1" smtClean="0">
                        <a:latin typeface="Cambria Math"/>
                      </a:rPr>
                      <m:t>𝑢</m:t>
                    </m:r>
                    <m:r>
                      <a:rPr lang="en-US" b="0" i="1" smtClean="0">
                        <a:latin typeface="Cambria Math"/>
                      </a:rPr>
                      <m:t>(</m:t>
                    </m:r>
                    <m:r>
                      <a:rPr lang="en-US" b="0" i="1" smtClean="0">
                        <a:latin typeface="Cambria Math"/>
                      </a:rPr>
                      <m:t>𝑥</m:t>
                    </m:r>
                    <m:r>
                      <a:rPr lang="en-US" b="0" i="1" smtClean="0">
                        <a:latin typeface="Cambria Math"/>
                      </a:rPr>
                      <m:t>)</m:t>
                    </m:r>
                  </m:oMath>
                </a14:m>
                <a:r>
                  <a:rPr lang="en-US" dirty="0"/>
                  <a:t> is a one-to-one function with inverse </a:t>
                </a:r>
                <a14:m>
                  <m:oMath xmlns:m="http://schemas.openxmlformats.org/officeDocument/2006/math">
                    <m:r>
                      <a:rPr lang="en-US" b="0" i="1" smtClean="0">
                        <a:latin typeface="Cambria Math"/>
                      </a:rPr>
                      <m:t>𝑣</m:t>
                    </m:r>
                    <m:r>
                      <a:rPr lang="en-US" b="0" i="1" smtClean="0">
                        <a:latin typeface="Cambria Math"/>
                      </a:rPr>
                      <m:t>(</m:t>
                    </m:r>
                    <m:r>
                      <a:rPr lang="en-US" b="0" i="1" smtClean="0">
                        <a:latin typeface="Cambria Math"/>
                      </a:rPr>
                      <m:t>𝑥</m:t>
                    </m:r>
                    <m:r>
                      <a:rPr lang="en-US" b="0" i="1" smtClean="0">
                        <a:latin typeface="Cambria Math"/>
                      </a:rPr>
                      <m:t>)</m:t>
                    </m:r>
                  </m:oMath>
                </a14:m>
                <a:r>
                  <a:rPr lang="en-US" dirty="0"/>
                  <a:t> ; so that </a:t>
                </a:r>
                <a14:m>
                  <m:oMath xmlns:m="http://schemas.openxmlformats.org/officeDocument/2006/math">
                    <m:r>
                      <a:rPr lang="en-US" b="0" i="1" smtClean="0">
                        <a:latin typeface="Cambria Math"/>
                      </a:rPr>
                      <m:t>𝑣</m:t>
                    </m:r>
                    <m:d>
                      <m:dPr>
                        <m:ctrlPr>
                          <a:rPr lang="en-US" b="0" i="1" smtClean="0">
                            <a:latin typeface="Cambria Math" panose="02040503050406030204" pitchFamily="18" charset="0"/>
                          </a:rPr>
                        </m:ctrlPr>
                      </m:dPr>
                      <m:e>
                        <m:r>
                          <a:rPr lang="en-US" b="0" i="1" smtClean="0">
                            <a:latin typeface="Cambria Math"/>
                          </a:rPr>
                          <m:t>𝑢</m:t>
                        </m:r>
                        <m:d>
                          <m:dPr>
                            <m:ctrlPr>
                              <a:rPr lang="en-US" b="0" i="1" smtClean="0">
                                <a:latin typeface="Cambria Math" panose="02040503050406030204" pitchFamily="18" charset="0"/>
                              </a:rPr>
                            </m:ctrlPr>
                          </m:dPr>
                          <m:e>
                            <m:r>
                              <a:rPr lang="en-US" b="0" i="1" smtClean="0">
                                <a:latin typeface="Cambria Math"/>
                              </a:rPr>
                              <m:t>𝑥</m:t>
                            </m:r>
                          </m:e>
                        </m:d>
                      </m:e>
                    </m:d>
                    <m:r>
                      <a:rPr lang="en-US" b="0" i="1" smtClean="0">
                        <a:latin typeface="Cambria Math"/>
                      </a:rPr>
                      <m:t>=</m:t>
                    </m:r>
                    <m:r>
                      <a:rPr lang="en-US" b="0" i="1" smtClean="0">
                        <a:latin typeface="Cambria Math"/>
                      </a:rPr>
                      <m:t>𝑥</m:t>
                    </m:r>
                  </m:oMath>
                </a14:m>
                <a:endParaRPr lang="en-US" dirty="0"/>
              </a:p>
              <a:p>
                <a:endParaRPr lang="en-US" dirty="0"/>
              </a:p>
              <a:p>
                <a:r>
                  <a:rPr lang="en-US" dirty="0"/>
                  <a:t>The random variable </a:t>
                </a:r>
                <a14:m>
                  <m:oMath xmlns:m="http://schemas.openxmlformats.org/officeDocument/2006/math">
                    <m:r>
                      <a:rPr lang="en-US" b="0" i="1" smtClean="0">
                        <a:latin typeface="Cambria Math"/>
                      </a:rPr>
                      <m:t>𝑌</m:t>
                    </m:r>
                    <m:r>
                      <a:rPr lang="en-US" b="0" i="1" smtClean="0">
                        <a:latin typeface="Cambria Math"/>
                      </a:rPr>
                      <m:t>=</m:t>
                    </m:r>
                    <m:r>
                      <a:rPr lang="en-US" b="0" i="1" smtClean="0">
                        <a:latin typeface="Cambria Math"/>
                      </a:rPr>
                      <m:t>𝑢</m:t>
                    </m:r>
                    <m:r>
                      <a:rPr lang="en-US" b="0" i="1" smtClean="0">
                        <a:latin typeface="Cambria Math"/>
                      </a:rPr>
                      <m:t>(</m:t>
                    </m:r>
                    <m:r>
                      <a:rPr lang="en-US" b="0" i="1" smtClean="0">
                        <a:latin typeface="Cambria Math"/>
                      </a:rPr>
                      <m:t>𝑋</m:t>
                    </m:r>
                    <m:r>
                      <a:rPr lang="en-US" b="0" i="1" smtClean="0">
                        <a:latin typeface="Cambria Math"/>
                      </a:rPr>
                      <m:t>)</m:t>
                    </m:r>
                  </m:oMath>
                </a14:m>
                <a:r>
                  <a:rPr lang="en-US" dirty="0"/>
                  <a:t> is a transformation of X with pdf:</a:t>
                </a:r>
              </a:p>
              <a:p>
                <a:pPr lvl="1"/>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𝑓</m:t>
                        </m:r>
                      </m:e>
                      <m:sub>
                        <m:r>
                          <a:rPr lang="en-US" b="0" i="1" smtClean="0">
                            <a:latin typeface="Cambria Math"/>
                          </a:rPr>
                          <m:t>𝑌</m:t>
                        </m:r>
                      </m:sub>
                    </m:sSub>
                    <m:d>
                      <m:dPr>
                        <m:ctrlPr>
                          <a:rPr lang="en-US" b="0" i="1" smtClean="0">
                            <a:latin typeface="Cambria Math" panose="02040503050406030204" pitchFamily="18" charset="0"/>
                          </a:rPr>
                        </m:ctrlPr>
                      </m:dPr>
                      <m:e>
                        <m:r>
                          <a:rPr lang="en-US" b="0" i="1" smtClean="0">
                            <a:latin typeface="Cambria Math"/>
                          </a:rPr>
                          <m:t>𝑦</m:t>
                        </m:r>
                      </m:e>
                    </m:d>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𝑓</m:t>
                        </m:r>
                      </m:e>
                      <m:sub>
                        <m:r>
                          <a:rPr lang="en-US" b="0" i="1" smtClean="0">
                            <a:latin typeface="Cambria Math"/>
                          </a:rPr>
                          <m:t>𝑋</m:t>
                        </m:r>
                      </m:sub>
                    </m:sSub>
                    <m:d>
                      <m:dPr>
                        <m:ctrlPr>
                          <a:rPr lang="en-US" b="0" i="1" smtClean="0">
                            <a:latin typeface="Cambria Math" panose="02040503050406030204" pitchFamily="18" charset="0"/>
                          </a:rPr>
                        </m:ctrlPr>
                      </m:dPr>
                      <m:e>
                        <m:r>
                          <a:rPr lang="en-US" b="0" i="1" smtClean="0">
                            <a:latin typeface="Cambria Math"/>
                          </a:rPr>
                          <m:t>𝑣</m:t>
                        </m:r>
                        <m:d>
                          <m:dPr>
                            <m:ctrlPr>
                              <a:rPr lang="en-US" b="0" i="1" smtClean="0">
                                <a:latin typeface="Cambria Math" panose="02040503050406030204" pitchFamily="18" charset="0"/>
                              </a:rPr>
                            </m:ctrlPr>
                          </m:dPr>
                          <m:e>
                            <m:r>
                              <a:rPr lang="en-US" b="0" i="1" smtClean="0">
                                <a:latin typeface="Cambria Math"/>
                              </a:rPr>
                              <m:t>𝑦</m:t>
                            </m:r>
                          </m:e>
                        </m:d>
                      </m:e>
                    </m:d>
                    <m:r>
                      <a:rPr lang="en-US" b="0" i="1" smtClean="0">
                        <a:latin typeface="Cambria Math"/>
                      </a:rPr>
                      <m:t>∗</m:t>
                    </m:r>
                    <m:d>
                      <m:dPr>
                        <m:begChr m:val="|"/>
                        <m:endChr m:val="|"/>
                        <m:ctrlPr>
                          <a:rPr lang="en-US" b="0" i="1" smtClean="0">
                            <a:latin typeface="Cambria Math" panose="02040503050406030204" pitchFamily="18" charset="0"/>
                          </a:rPr>
                        </m:ctrlPr>
                      </m:dPr>
                      <m:e>
                        <m:r>
                          <a:rPr lang="en-US" b="0" i="1" smtClean="0">
                            <a:latin typeface="Cambria Math"/>
                          </a:rPr>
                          <m:t>𝑣</m:t>
                        </m:r>
                        <m:r>
                          <a:rPr lang="en-US" b="0" i="1" smtClean="0">
                            <a:latin typeface="Cambria Math"/>
                          </a:rPr>
                          <m:t>′(</m:t>
                        </m:r>
                        <m:r>
                          <a:rPr lang="en-US" b="0" i="1" smtClean="0">
                            <a:latin typeface="Cambria Math"/>
                          </a:rPr>
                          <m:t>𝑦</m:t>
                        </m:r>
                        <m:r>
                          <a:rPr lang="en-US" b="0" i="1" smtClean="0">
                            <a:latin typeface="Cambria Math"/>
                          </a:rPr>
                          <m:t>)</m:t>
                        </m:r>
                      </m:e>
                    </m:d>
                  </m:oMath>
                </a14:m>
                <a:endParaRPr lang="en-US" dirty="0"/>
              </a:p>
              <a:p>
                <a:endParaRPr lang="en-US" dirty="0"/>
              </a:p>
              <a:p>
                <a:r>
                  <a:rPr lang="en-US" dirty="0"/>
                  <a:t>If </a:t>
                </a:r>
                <a14:m>
                  <m:oMath xmlns:m="http://schemas.openxmlformats.org/officeDocument/2006/math">
                    <m:r>
                      <a:rPr lang="en-US" b="0" i="1" smtClean="0">
                        <a:latin typeface="Cambria Math"/>
                      </a:rPr>
                      <m:t>𝑢</m:t>
                    </m:r>
                    <m:r>
                      <a:rPr lang="en-US" b="0" i="1" smtClean="0">
                        <a:latin typeface="Cambria Math"/>
                      </a:rPr>
                      <m:t>(</m:t>
                    </m:r>
                    <m:r>
                      <a:rPr lang="en-US" b="0" i="1" smtClean="0">
                        <a:latin typeface="Cambria Math"/>
                      </a:rPr>
                      <m:t>𝑥</m:t>
                    </m:r>
                    <m:r>
                      <a:rPr lang="en-US" b="0" i="1" smtClean="0">
                        <a:latin typeface="Cambria Math"/>
                      </a:rPr>
                      <m:t>)</m:t>
                    </m:r>
                  </m:oMath>
                </a14:m>
                <a:r>
                  <a:rPr lang="en-US" dirty="0"/>
                  <a:t> is a strictly increasing function, then</a:t>
                </a:r>
              </a:p>
              <a:p>
                <a:pPr lvl="1"/>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𝐹</m:t>
                        </m:r>
                      </m:e>
                      <m:sub>
                        <m:r>
                          <a:rPr lang="en-US" b="0" i="1" smtClean="0">
                            <a:latin typeface="Cambria Math"/>
                          </a:rPr>
                          <m:t>𝑌</m:t>
                        </m:r>
                      </m:sub>
                    </m:sSub>
                    <m:d>
                      <m:dPr>
                        <m:ctrlPr>
                          <a:rPr lang="en-US" b="0" i="1" smtClean="0">
                            <a:latin typeface="Cambria Math" panose="02040503050406030204" pitchFamily="18" charset="0"/>
                          </a:rPr>
                        </m:ctrlPr>
                      </m:dPr>
                      <m:e>
                        <m:r>
                          <a:rPr lang="en-US" b="0" i="1" smtClean="0">
                            <a:latin typeface="Cambria Math"/>
                          </a:rPr>
                          <m:t>𝑦</m:t>
                        </m:r>
                      </m:e>
                    </m:d>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𝐹</m:t>
                        </m:r>
                      </m:e>
                      <m:sub>
                        <m:r>
                          <a:rPr lang="en-US" b="0" i="1" smtClean="0">
                            <a:latin typeface="Cambria Math"/>
                          </a:rPr>
                          <m:t>𝑋</m:t>
                        </m:r>
                      </m:sub>
                    </m:sSub>
                    <m:r>
                      <a:rPr lang="en-US" b="0" i="1" smtClean="0">
                        <a:latin typeface="Cambria Math"/>
                      </a:rPr>
                      <m:t>(</m:t>
                    </m:r>
                    <m:r>
                      <a:rPr lang="en-US" b="0" i="1" smtClean="0">
                        <a:latin typeface="Cambria Math"/>
                      </a:rPr>
                      <m:t>𝑣</m:t>
                    </m:r>
                    <m:d>
                      <m:dPr>
                        <m:ctrlPr>
                          <a:rPr lang="en-US" b="0" i="1" smtClean="0">
                            <a:latin typeface="Cambria Math" panose="02040503050406030204" pitchFamily="18" charset="0"/>
                          </a:rPr>
                        </m:ctrlPr>
                      </m:dPr>
                      <m:e>
                        <m:r>
                          <a:rPr lang="en-US" b="0" i="1" smtClean="0">
                            <a:latin typeface="Cambria Math"/>
                          </a:rPr>
                          <m:t>𝑦</m:t>
                        </m:r>
                      </m:e>
                    </m:d>
                    <m:r>
                      <a:rPr lang="en-US" b="0" i="1" smtClean="0">
                        <a:latin typeface="Cambria Math"/>
                      </a:rPr>
                      <m:t>)</m:t>
                    </m:r>
                  </m:oMath>
                </a14:m>
                <a:r>
                  <a:rPr lang="en-US" dirty="0"/>
                  <a:t> 	and then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𝑓</m:t>
                        </m:r>
                      </m:e>
                      <m:sub>
                        <m:r>
                          <a:rPr lang="en-US" b="0" i="1" smtClean="0">
                            <a:latin typeface="Cambria Math"/>
                          </a:rPr>
                          <m:t>𝑌</m:t>
                        </m:r>
                      </m:sub>
                    </m:sSub>
                    <m:d>
                      <m:dPr>
                        <m:ctrlPr>
                          <a:rPr lang="en-US" b="0" i="1" smtClean="0">
                            <a:latin typeface="Cambria Math" panose="02040503050406030204" pitchFamily="18" charset="0"/>
                          </a:rPr>
                        </m:ctrlPr>
                      </m:dPr>
                      <m:e>
                        <m:r>
                          <a:rPr lang="en-US" b="0" i="1" smtClean="0">
                            <a:latin typeface="Cambria Math"/>
                          </a:rPr>
                          <m:t>𝑦</m:t>
                        </m:r>
                      </m:e>
                    </m:d>
                    <m:r>
                      <a:rPr lang="en-US" b="0" i="1" smtClean="0">
                        <a:latin typeface="Cambria Math"/>
                      </a:rPr>
                      <m:t>=</m:t>
                    </m:r>
                    <m:sSub>
                      <m:sSubPr>
                        <m:ctrlPr>
                          <a:rPr lang="en-US" b="0" i="1" smtClean="0">
                            <a:latin typeface="Cambria Math" panose="02040503050406030204" pitchFamily="18" charset="0"/>
                          </a:rPr>
                        </m:ctrlPr>
                      </m:sSubPr>
                      <m:e>
                        <m:sSup>
                          <m:sSupPr>
                            <m:ctrlPr>
                              <a:rPr lang="en-US" b="0" i="1" smtClean="0">
                                <a:latin typeface="Cambria Math" panose="02040503050406030204" pitchFamily="18" charset="0"/>
                              </a:rPr>
                            </m:ctrlPr>
                          </m:sSupPr>
                          <m:e>
                            <m:r>
                              <a:rPr lang="en-US" b="0" i="1" smtClean="0">
                                <a:latin typeface="Cambria Math"/>
                              </a:rPr>
                              <m:t>𝐹</m:t>
                            </m:r>
                          </m:e>
                          <m:sup>
                            <m:r>
                              <a:rPr lang="en-US" b="0" i="1" smtClean="0">
                                <a:latin typeface="Cambria Math"/>
                              </a:rPr>
                              <m:t>′</m:t>
                            </m:r>
                          </m:sup>
                        </m:sSup>
                      </m:e>
                      <m:sub>
                        <m:r>
                          <a:rPr lang="en-US" b="0" i="1" smtClean="0">
                            <a:latin typeface="Cambria Math"/>
                          </a:rPr>
                          <m:t>𝑌</m:t>
                        </m:r>
                      </m:sub>
                    </m:sSub>
                    <m:r>
                      <a:rPr lang="en-US" b="0" i="1" smtClean="0">
                        <a:latin typeface="Cambria Math"/>
                      </a:rPr>
                      <m:t>(</m:t>
                    </m:r>
                    <m:r>
                      <a:rPr lang="en-US" b="0" i="1" smtClean="0">
                        <a:latin typeface="Cambria Math"/>
                      </a:rPr>
                      <m:t>𝑦</m:t>
                    </m:r>
                    <m:r>
                      <a:rPr lang="en-US" b="0" i="1" smtClean="0">
                        <a:latin typeface="Cambria Math"/>
                      </a:rPr>
                      <m:t>)</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t="-2372" r="-370"/>
                </a:stretch>
              </a:blipFill>
            </p:spPr>
            <p:txBody>
              <a:bodyPr/>
              <a:lstStyle/>
              <a:p>
                <a:r>
                  <a:rPr lang="en-US">
                    <a:noFill/>
                  </a:rPr>
                  <a:t> </a:t>
                </a:r>
              </a:p>
            </p:txBody>
          </p:sp>
        </mc:Fallback>
      </mc:AlternateContent>
    </p:spTree>
    <p:extLst>
      <p:ext uri="{BB962C8B-B14F-4D97-AF65-F5344CB8AC3E}">
        <p14:creationId xmlns:p14="http://schemas.microsoft.com/office/powerpoint/2010/main" val="3607328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Transformation of discrete X</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Again, </a:t>
                </a:r>
                <a14:m>
                  <m:oMath xmlns:m="http://schemas.openxmlformats.org/officeDocument/2006/math">
                    <m:r>
                      <a:rPr lang="en-US" b="0" i="1" smtClean="0">
                        <a:latin typeface="Cambria Math"/>
                      </a:rPr>
                      <m:t>𝑌</m:t>
                    </m:r>
                    <m:r>
                      <a:rPr lang="en-US" b="0" i="1" smtClean="0">
                        <a:latin typeface="Cambria Math"/>
                      </a:rPr>
                      <m:t>=</m:t>
                    </m:r>
                    <m:r>
                      <a:rPr lang="en-US" b="0" i="1" smtClean="0">
                        <a:latin typeface="Cambria Math"/>
                      </a:rPr>
                      <m:t>𝑢</m:t>
                    </m:r>
                    <m:r>
                      <a:rPr lang="en-US" b="0" i="1" smtClean="0">
                        <a:latin typeface="Cambria Math"/>
                      </a:rPr>
                      <m:t>(</m:t>
                    </m:r>
                    <m:r>
                      <a:rPr lang="en-US" b="0" i="1" smtClean="0">
                        <a:latin typeface="Cambria Math"/>
                      </a:rPr>
                      <m:t>𝑥</m:t>
                    </m:r>
                    <m:r>
                      <a:rPr lang="en-US" b="0" i="1" smtClean="0">
                        <a:latin typeface="Cambria Math"/>
                      </a:rPr>
                      <m:t>)</m:t>
                    </m:r>
                  </m:oMath>
                </a14:m>
                <a:endParaRPr lang="en-US" dirty="0"/>
              </a:p>
              <a:p>
                <a:r>
                  <a:rPr lang="en-US" dirty="0"/>
                  <a:t>Since X is discrete, Y is also discrete with pdf</a:t>
                </a:r>
              </a:p>
              <a:p>
                <a:pPr lvl="1"/>
                <a14:m>
                  <m:oMath xmlns:m="http://schemas.openxmlformats.org/officeDocument/2006/math">
                    <m:r>
                      <a:rPr lang="en-US" b="0" i="1" smtClean="0">
                        <a:latin typeface="Cambria Math"/>
                      </a:rPr>
                      <m:t>𝑔</m:t>
                    </m:r>
                    <m:d>
                      <m:dPr>
                        <m:ctrlPr>
                          <a:rPr lang="en-US" b="0" i="1" smtClean="0">
                            <a:latin typeface="Cambria Math" panose="02040503050406030204" pitchFamily="18" charset="0"/>
                          </a:rPr>
                        </m:ctrlPr>
                      </m:dPr>
                      <m:e>
                        <m:r>
                          <a:rPr lang="en-US" b="0" i="1" smtClean="0">
                            <a:latin typeface="Cambria Math"/>
                          </a:rPr>
                          <m:t>𝑦</m:t>
                        </m:r>
                      </m:e>
                    </m:d>
                    <m:r>
                      <a:rPr lang="en-US" b="0" i="1" smtClean="0">
                        <a:latin typeface="Cambria Math"/>
                      </a:rPr>
                      <m:t>=</m:t>
                    </m:r>
                    <m:nary>
                      <m:naryPr>
                        <m:chr m:val="∑"/>
                        <m:supHide m:val="on"/>
                        <m:ctrlPr>
                          <a:rPr lang="en-US" b="0" i="1" smtClean="0">
                            <a:latin typeface="Cambria Math" panose="02040503050406030204" pitchFamily="18" charset="0"/>
                          </a:rPr>
                        </m:ctrlPr>
                      </m:naryPr>
                      <m:sub>
                        <m:r>
                          <m:rPr>
                            <m:brk m:alnAt="7"/>
                          </m:rPr>
                          <a:rPr lang="en-US" b="0" i="1" smtClean="0">
                            <a:latin typeface="Cambria Math"/>
                          </a:rPr>
                          <m:t>𝑦</m:t>
                        </m:r>
                        <m:r>
                          <a:rPr lang="en-US" b="0" i="1" smtClean="0">
                            <a:latin typeface="Cambria Math"/>
                          </a:rPr>
                          <m:t>=</m:t>
                        </m:r>
                        <m:r>
                          <a:rPr lang="en-US" b="0" i="1" smtClean="0">
                            <a:latin typeface="Cambria Math"/>
                          </a:rPr>
                          <m:t>𝑢</m:t>
                        </m:r>
                        <m:r>
                          <a:rPr lang="en-US" b="0" i="1" smtClean="0">
                            <a:latin typeface="Cambria Math"/>
                          </a:rPr>
                          <m:t>(</m:t>
                        </m:r>
                        <m:r>
                          <a:rPr lang="en-US" b="0" i="1" smtClean="0">
                            <a:latin typeface="Cambria Math"/>
                          </a:rPr>
                          <m:t>𝑥</m:t>
                        </m:r>
                        <m:r>
                          <a:rPr lang="en-US" b="0" i="1" smtClean="0">
                            <a:latin typeface="Cambria Math"/>
                          </a:rPr>
                          <m:t>)</m:t>
                        </m:r>
                      </m:sub>
                      <m:sup/>
                      <m:e>
                        <m:r>
                          <a:rPr lang="en-US" b="0" i="1" smtClean="0">
                            <a:latin typeface="Cambria Math"/>
                          </a:rPr>
                          <m:t>𝑓</m:t>
                        </m:r>
                        <m:r>
                          <a:rPr lang="en-US" b="0" i="1" smtClean="0">
                            <a:latin typeface="Cambria Math"/>
                          </a:rPr>
                          <m:t>(</m:t>
                        </m:r>
                        <m:r>
                          <a:rPr lang="en-US" b="0" i="1" smtClean="0">
                            <a:latin typeface="Cambria Math"/>
                          </a:rPr>
                          <m:t>𝑥</m:t>
                        </m:r>
                        <m:r>
                          <a:rPr lang="en-US" b="0" i="1" smtClean="0">
                            <a:latin typeface="Cambria Math"/>
                          </a:rPr>
                          <m:t>)</m:t>
                        </m:r>
                      </m:e>
                    </m:nary>
                  </m:oMath>
                </a14:m>
                <a:endParaRPr lang="en-US" dirty="0"/>
              </a:p>
              <a:p>
                <a:pPr lvl="1"/>
                <a:r>
                  <a:rPr lang="en-US" dirty="0"/>
                  <a:t>This is the sum of all the probabilities where u(x) is equal to a specified value of y</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527" r="-2000"/>
                </a:stretch>
              </a:blipFill>
            </p:spPr>
            <p:txBody>
              <a:bodyPr/>
              <a:lstStyle/>
              <a:p>
                <a:r>
                  <a:rPr lang="en-US">
                    <a:noFill/>
                  </a:rPr>
                  <a:t> </a:t>
                </a:r>
              </a:p>
            </p:txBody>
          </p:sp>
        </mc:Fallback>
      </mc:AlternateContent>
    </p:spTree>
    <p:extLst>
      <p:ext uri="{BB962C8B-B14F-4D97-AF65-F5344CB8AC3E}">
        <p14:creationId xmlns:p14="http://schemas.microsoft.com/office/powerpoint/2010/main" val="176719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Transformation of jointly distributed X and 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1775191"/>
                <a:ext cx="8458200" cy="4854209"/>
              </a:xfrm>
            </p:spPr>
            <p:txBody>
              <a:bodyPr>
                <a:normAutofit fontScale="92500" lnSpcReduction="20000"/>
              </a:bodyPr>
              <a:lstStyle/>
              <a:p>
                <a:pPr lvl="1"/>
                <a:r>
                  <a:rPr lang="en-US" dirty="0"/>
                  <a:t>X and Y are jointly distributed with pdf </a:t>
                </a:r>
                <a14:m>
                  <m:oMath xmlns:m="http://schemas.openxmlformats.org/officeDocument/2006/math">
                    <m:r>
                      <a:rPr lang="en-US" b="0" i="1" smtClean="0">
                        <a:latin typeface="Cambria Math"/>
                      </a:rPr>
                      <m:t>𝑓</m:t>
                    </m:r>
                    <m:r>
                      <a:rPr lang="en-US" b="0" i="1" smtClean="0">
                        <a:latin typeface="Cambria Math"/>
                      </a:rPr>
                      <m:t>(</m:t>
                    </m:r>
                    <m:r>
                      <a:rPr lang="en-US" b="0" i="1" smtClean="0">
                        <a:latin typeface="Cambria Math"/>
                      </a:rPr>
                      <m:t>𝑥</m:t>
                    </m:r>
                    <m:r>
                      <a:rPr lang="en-US" b="0" i="1" smtClean="0">
                        <a:latin typeface="Cambria Math"/>
                      </a:rPr>
                      <m:t>,</m:t>
                    </m:r>
                    <m:r>
                      <a:rPr lang="en-US" b="0" i="1" smtClean="0">
                        <a:latin typeface="Cambria Math"/>
                      </a:rPr>
                      <m:t>𝑦</m:t>
                    </m:r>
                    <m:r>
                      <a:rPr lang="en-US" b="0" i="1" smtClean="0">
                        <a:latin typeface="Cambria Math"/>
                      </a:rPr>
                      <m:t>)</m:t>
                    </m:r>
                  </m:oMath>
                </a14:m>
                <a:endParaRPr lang="en-US" dirty="0"/>
              </a:p>
              <a:p>
                <a:pPr lvl="1"/>
                <a14:m>
                  <m:oMath xmlns:m="http://schemas.openxmlformats.org/officeDocument/2006/math">
                    <m:r>
                      <a:rPr lang="en-US" b="0" i="1" smtClean="0">
                        <a:latin typeface="Cambria Math"/>
                      </a:rPr>
                      <m:t>𝑢</m:t>
                    </m:r>
                  </m:oMath>
                </a14:m>
                <a:r>
                  <a:rPr lang="en-US" dirty="0"/>
                  <a:t> and </a:t>
                </a:r>
                <a14:m>
                  <m:oMath xmlns:m="http://schemas.openxmlformats.org/officeDocument/2006/math">
                    <m:r>
                      <a:rPr lang="en-US" b="0" i="1" smtClean="0">
                        <a:latin typeface="Cambria Math"/>
                      </a:rPr>
                      <m:t>𝑣</m:t>
                    </m:r>
                  </m:oMath>
                </a14:m>
                <a:r>
                  <a:rPr lang="en-US" dirty="0"/>
                  <a:t> are functions of x and y</a:t>
                </a:r>
              </a:p>
              <a:p>
                <a:pPr lvl="1"/>
                <a:r>
                  <a:rPr lang="en-US" dirty="0"/>
                  <a:t>This makes </a:t>
                </a:r>
                <a14:m>
                  <m:oMath xmlns:m="http://schemas.openxmlformats.org/officeDocument/2006/math">
                    <m:r>
                      <a:rPr lang="en-US" b="0" i="1" smtClean="0">
                        <a:latin typeface="Cambria Math"/>
                      </a:rPr>
                      <m:t>𝑈</m:t>
                    </m:r>
                    <m:r>
                      <a:rPr lang="en-US" b="0" i="1" smtClean="0">
                        <a:latin typeface="Cambria Math"/>
                      </a:rPr>
                      <m:t>=</m:t>
                    </m:r>
                    <m:r>
                      <a:rPr lang="en-US" b="0" i="1" smtClean="0">
                        <a:latin typeface="Cambria Math"/>
                      </a:rPr>
                      <m:t>𝑢</m:t>
                    </m:r>
                    <m:r>
                      <a:rPr lang="en-US" b="0" i="1" smtClean="0">
                        <a:latin typeface="Cambria Math"/>
                      </a:rPr>
                      <m:t>(</m:t>
                    </m:r>
                    <m:r>
                      <a:rPr lang="en-US" b="0" i="1" smtClean="0">
                        <a:latin typeface="Cambria Math"/>
                      </a:rPr>
                      <m:t>𝑋</m:t>
                    </m:r>
                    <m:r>
                      <a:rPr lang="en-US" b="0" i="1" smtClean="0">
                        <a:latin typeface="Cambria Math"/>
                      </a:rPr>
                      <m:t>,</m:t>
                    </m:r>
                    <m:r>
                      <a:rPr lang="en-US" b="0" i="1" smtClean="0">
                        <a:latin typeface="Cambria Math"/>
                      </a:rPr>
                      <m:t>𝑌</m:t>
                    </m:r>
                    <m:r>
                      <a:rPr lang="en-US" b="0" i="1" smtClean="0">
                        <a:latin typeface="Cambria Math"/>
                      </a:rPr>
                      <m:t>)</m:t>
                    </m:r>
                  </m:oMath>
                </a14:m>
                <a:r>
                  <a:rPr lang="en-US" dirty="0"/>
                  <a:t> and </a:t>
                </a:r>
                <a14:m>
                  <m:oMath xmlns:m="http://schemas.openxmlformats.org/officeDocument/2006/math">
                    <m:r>
                      <a:rPr lang="en-US" b="0" i="1" smtClean="0">
                        <a:latin typeface="Cambria Math"/>
                      </a:rPr>
                      <m:t>𝑉</m:t>
                    </m:r>
                    <m:r>
                      <a:rPr lang="en-US" b="0" i="1" smtClean="0">
                        <a:latin typeface="Cambria Math"/>
                      </a:rPr>
                      <m:t>=</m:t>
                    </m:r>
                    <m:r>
                      <a:rPr lang="en-US" b="0" i="1" smtClean="0">
                        <a:latin typeface="Cambria Math"/>
                      </a:rPr>
                      <m:t>𝑣</m:t>
                    </m:r>
                    <m:r>
                      <a:rPr lang="en-US" b="0" i="1" smtClean="0">
                        <a:latin typeface="Cambria Math"/>
                      </a:rPr>
                      <m:t>(</m:t>
                    </m:r>
                    <m:r>
                      <a:rPr lang="en-US" b="0" i="1" smtClean="0">
                        <a:latin typeface="Cambria Math"/>
                      </a:rPr>
                      <m:t>𝑋</m:t>
                    </m:r>
                    <m:r>
                      <a:rPr lang="en-US" b="0" i="1" smtClean="0">
                        <a:latin typeface="Cambria Math"/>
                      </a:rPr>
                      <m:t>,</m:t>
                    </m:r>
                    <m:r>
                      <a:rPr lang="en-US" b="0" i="1" smtClean="0">
                        <a:latin typeface="Cambria Math"/>
                      </a:rPr>
                      <m:t>𝑌</m:t>
                    </m:r>
                    <m:r>
                      <a:rPr lang="en-US" b="0" i="1" smtClean="0">
                        <a:latin typeface="Cambria Math"/>
                      </a:rPr>
                      <m:t>)</m:t>
                    </m:r>
                  </m:oMath>
                </a14:m>
                <a:r>
                  <a:rPr lang="en-US" dirty="0"/>
                  <a:t> also random variables with a joint distribution</a:t>
                </a:r>
              </a:p>
              <a:p>
                <a:endParaRPr lang="en-US" dirty="0"/>
              </a:p>
              <a:p>
                <a:r>
                  <a:rPr lang="en-US" dirty="0"/>
                  <a:t>In order to find the joint pdf of U and V, call it g(</a:t>
                </a:r>
                <a:r>
                  <a:rPr lang="en-US" dirty="0" err="1"/>
                  <a:t>u,v</a:t>
                </a:r>
                <a:r>
                  <a:rPr lang="en-US" dirty="0"/>
                  <a:t>), we expand the one variable case</a:t>
                </a:r>
              </a:p>
              <a:p>
                <a:pPr lvl="1"/>
                <a:r>
                  <a:rPr lang="en-US" dirty="0"/>
                  <a:t>Find inverse functions </a:t>
                </a:r>
                <a14:m>
                  <m:oMath xmlns:m="http://schemas.openxmlformats.org/officeDocument/2006/math">
                    <m:r>
                      <a:rPr lang="en-US" b="0" i="1" smtClean="0">
                        <a:latin typeface="Cambria Math"/>
                      </a:rPr>
                      <m:t>h</m:t>
                    </m:r>
                    <m:r>
                      <a:rPr lang="en-US" b="0" i="1" smtClean="0">
                        <a:latin typeface="Cambria Math"/>
                      </a:rPr>
                      <m:t>(</m:t>
                    </m:r>
                    <m:r>
                      <a:rPr lang="en-US" b="0" i="1" smtClean="0">
                        <a:latin typeface="Cambria Math"/>
                      </a:rPr>
                      <m:t>𝑢</m:t>
                    </m:r>
                    <m:r>
                      <a:rPr lang="en-US" b="0" i="1" smtClean="0">
                        <a:latin typeface="Cambria Math"/>
                      </a:rPr>
                      <m:t>,</m:t>
                    </m:r>
                    <m:r>
                      <a:rPr lang="en-US" b="0" i="1" smtClean="0">
                        <a:latin typeface="Cambria Math"/>
                      </a:rPr>
                      <m:t>𝑣</m:t>
                    </m:r>
                    <m:r>
                      <a:rPr lang="en-US" b="0" i="1" smtClean="0">
                        <a:latin typeface="Cambria Math"/>
                      </a:rPr>
                      <m:t>)</m:t>
                    </m:r>
                  </m:oMath>
                </a14:m>
                <a:r>
                  <a:rPr lang="en-US" dirty="0"/>
                  <a:t> and </a:t>
                </a:r>
                <a14:m>
                  <m:oMath xmlns:m="http://schemas.openxmlformats.org/officeDocument/2006/math">
                    <m:r>
                      <a:rPr lang="en-US" b="0" i="1" smtClean="0">
                        <a:latin typeface="Cambria Math"/>
                      </a:rPr>
                      <m:t>𝑘</m:t>
                    </m:r>
                    <m:r>
                      <a:rPr lang="en-US" b="0" i="1" smtClean="0">
                        <a:latin typeface="Cambria Math"/>
                      </a:rPr>
                      <m:t>(</m:t>
                    </m:r>
                    <m:r>
                      <a:rPr lang="en-US" b="0" i="1" smtClean="0">
                        <a:latin typeface="Cambria Math"/>
                      </a:rPr>
                      <m:t>𝑢</m:t>
                    </m:r>
                    <m:r>
                      <a:rPr lang="en-US" b="0" i="1" smtClean="0">
                        <a:latin typeface="Cambria Math"/>
                      </a:rPr>
                      <m:t>,</m:t>
                    </m:r>
                    <m:r>
                      <a:rPr lang="en-US" b="0" i="1" smtClean="0">
                        <a:latin typeface="Cambria Math"/>
                      </a:rPr>
                      <m:t>𝑣</m:t>
                    </m:r>
                    <m:r>
                      <a:rPr lang="en-US" b="0" i="1" smtClean="0">
                        <a:latin typeface="Cambria Math"/>
                      </a:rPr>
                      <m:t>)</m:t>
                    </m:r>
                  </m:oMath>
                </a14:m>
                <a:r>
                  <a:rPr lang="en-US" dirty="0"/>
                  <a:t> so that </a:t>
                </a:r>
                <a14:m>
                  <m:oMath xmlns:m="http://schemas.openxmlformats.org/officeDocument/2006/math">
                    <m:r>
                      <a:rPr lang="en-US" b="0" i="1" smtClean="0">
                        <a:latin typeface="Cambria Math"/>
                      </a:rPr>
                      <m:t>𝑥</m:t>
                    </m:r>
                    <m:r>
                      <a:rPr lang="en-US" b="0" i="1" smtClean="0">
                        <a:latin typeface="Cambria Math"/>
                      </a:rPr>
                      <m:t>=</m:t>
                    </m:r>
                    <m:r>
                      <a:rPr lang="en-US" b="0" i="1" smtClean="0">
                        <a:latin typeface="Cambria Math"/>
                      </a:rPr>
                      <m:t>h</m:t>
                    </m:r>
                    <m:r>
                      <a:rPr lang="en-US" b="0" i="1" smtClean="0">
                        <a:latin typeface="Cambria Math"/>
                      </a:rPr>
                      <m:t>(</m:t>
                    </m:r>
                    <m:r>
                      <a:rPr lang="en-US" b="0" i="1" smtClean="0">
                        <a:solidFill>
                          <a:schemeClr val="accent1">
                            <a:lumMod val="50000"/>
                          </a:schemeClr>
                        </a:solidFill>
                        <a:latin typeface="Cambria Math"/>
                      </a:rPr>
                      <m:t>𝑢</m:t>
                    </m:r>
                    <m:d>
                      <m:dPr>
                        <m:ctrlPr>
                          <a:rPr lang="en-US" b="0" i="1" smtClean="0">
                            <a:solidFill>
                              <a:schemeClr val="accent1">
                                <a:lumMod val="50000"/>
                              </a:schemeClr>
                            </a:solidFill>
                            <a:latin typeface="Cambria Math" panose="02040503050406030204" pitchFamily="18" charset="0"/>
                          </a:rPr>
                        </m:ctrlPr>
                      </m:dPr>
                      <m:e>
                        <m:r>
                          <a:rPr lang="en-US" b="0" i="1" smtClean="0">
                            <a:solidFill>
                              <a:schemeClr val="accent1">
                                <a:lumMod val="50000"/>
                              </a:schemeClr>
                            </a:solidFill>
                            <a:latin typeface="Cambria Math"/>
                          </a:rPr>
                          <m:t>𝑥</m:t>
                        </m:r>
                        <m:r>
                          <a:rPr lang="en-US" b="0" i="1" smtClean="0">
                            <a:solidFill>
                              <a:schemeClr val="accent1">
                                <a:lumMod val="50000"/>
                              </a:schemeClr>
                            </a:solidFill>
                            <a:latin typeface="Cambria Math"/>
                          </a:rPr>
                          <m:t>,</m:t>
                        </m:r>
                        <m:r>
                          <a:rPr lang="en-US" b="0" i="1" smtClean="0">
                            <a:solidFill>
                              <a:schemeClr val="accent1">
                                <a:lumMod val="50000"/>
                              </a:schemeClr>
                            </a:solidFill>
                            <a:latin typeface="Cambria Math"/>
                          </a:rPr>
                          <m:t>𝑦</m:t>
                        </m:r>
                      </m:e>
                    </m:d>
                    <m:r>
                      <a:rPr lang="en-US" b="0" i="1" smtClean="0">
                        <a:latin typeface="Cambria Math"/>
                      </a:rPr>
                      <m:t>,</m:t>
                    </m:r>
                    <m:r>
                      <a:rPr lang="en-US" b="0" i="1" smtClean="0">
                        <a:solidFill>
                          <a:schemeClr val="accent1">
                            <a:lumMod val="50000"/>
                          </a:schemeClr>
                        </a:solidFill>
                        <a:latin typeface="Cambria Math"/>
                      </a:rPr>
                      <m:t>𝑣</m:t>
                    </m:r>
                    <m:d>
                      <m:dPr>
                        <m:ctrlPr>
                          <a:rPr lang="en-US" b="0" i="1" smtClean="0">
                            <a:solidFill>
                              <a:schemeClr val="accent1">
                                <a:lumMod val="50000"/>
                              </a:schemeClr>
                            </a:solidFill>
                            <a:latin typeface="Cambria Math" panose="02040503050406030204" pitchFamily="18" charset="0"/>
                          </a:rPr>
                        </m:ctrlPr>
                      </m:dPr>
                      <m:e>
                        <m:r>
                          <a:rPr lang="en-US" b="0" i="1" smtClean="0">
                            <a:solidFill>
                              <a:schemeClr val="accent1">
                                <a:lumMod val="50000"/>
                              </a:schemeClr>
                            </a:solidFill>
                            <a:latin typeface="Cambria Math"/>
                          </a:rPr>
                          <m:t>𝑥</m:t>
                        </m:r>
                        <m:r>
                          <a:rPr lang="en-US" b="0" i="1" smtClean="0">
                            <a:solidFill>
                              <a:schemeClr val="accent1">
                                <a:lumMod val="50000"/>
                              </a:schemeClr>
                            </a:solidFill>
                            <a:latin typeface="Cambria Math"/>
                          </a:rPr>
                          <m:t>,</m:t>
                        </m:r>
                        <m:r>
                          <a:rPr lang="en-US" b="0" i="1" smtClean="0">
                            <a:solidFill>
                              <a:schemeClr val="accent1">
                                <a:lumMod val="50000"/>
                              </a:schemeClr>
                            </a:solidFill>
                            <a:latin typeface="Cambria Math"/>
                          </a:rPr>
                          <m:t>𝑦</m:t>
                        </m:r>
                      </m:e>
                    </m:d>
                    <m:r>
                      <a:rPr lang="en-US" b="0" i="1" smtClean="0">
                        <a:latin typeface="Cambria Math"/>
                      </a:rPr>
                      <m:t>)</m:t>
                    </m:r>
                  </m:oMath>
                </a14:m>
                <a:r>
                  <a:rPr lang="en-US" dirty="0"/>
                  <a:t> and </a:t>
                </a:r>
                <a14:m>
                  <m:oMath xmlns:m="http://schemas.openxmlformats.org/officeDocument/2006/math">
                    <m:r>
                      <a:rPr lang="en-US" b="0" i="1" smtClean="0">
                        <a:latin typeface="Cambria Math"/>
                      </a:rPr>
                      <m:t>𝑦</m:t>
                    </m:r>
                    <m:r>
                      <a:rPr lang="en-US" b="0" i="1" smtClean="0">
                        <a:latin typeface="Cambria Math"/>
                      </a:rPr>
                      <m:t>=</m:t>
                    </m:r>
                    <m:r>
                      <a:rPr lang="en-US" b="0" i="1" smtClean="0">
                        <a:latin typeface="Cambria Math"/>
                      </a:rPr>
                      <m:t>𝑘</m:t>
                    </m:r>
                    <m:r>
                      <a:rPr lang="en-US" b="0" i="1" smtClean="0">
                        <a:latin typeface="Cambria Math"/>
                      </a:rPr>
                      <m:t>(</m:t>
                    </m:r>
                    <m:r>
                      <a:rPr lang="en-US" b="0" i="1" smtClean="0">
                        <a:solidFill>
                          <a:schemeClr val="accent1">
                            <a:lumMod val="50000"/>
                          </a:schemeClr>
                        </a:solidFill>
                        <a:latin typeface="Cambria Math"/>
                      </a:rPr>
                      <m:t>𝑢</m:t>
                    </m:r>
                    <m:d>
                      <m:dPr>
                        <m:ctrlPr>
                          <a:rPr lang="en-US" b="0" i="1" smtClean="0">
                            <a:solidFill>
                              <a:schemeClr val="accent1">
                                <a:lumMod val="50000"/>
                              </a:schemeClr>
                            </a:solidFill>
                            <a:latin typeface="Cambria Math" panose="02040503050406030204" pitchFamily="18" charset="0"/>
                          </a:rPr>
                        </m:ctrlPr>
                      </m:dPr>
                      <m:e>
                        <m:r>
                          <a:rPr lang="en-US" b="0" i="1" smtClean="0">
                            <a:solidFill>
                              <a:schemeClr val="accent1">
                                <a:lumMod val="50000"/>
                              </a:schemeClr>
                            </a:solidFill>
                            <a:latin typeface="Cambria Math"/>
                          </a:rPr>
                          <m:t>𝑥</m:t>
                        </m:r>
                        <m:r>
                          <a:rPr lang="en-US" b="0" i="1" smtClean="0">
                            <a:solidFill>
                              <a:schemeClr val="accent1">
                                <a:lumMod val="50000"/>
                              </a:schemeClr>
                            </a:solidFill>
                            <a:latin typeface="Cambria Math"/>
                          </a:rPr>
                          <m:t>,</m:t>
                        </m:r>
                        <m:r>
                          <a:rPr lang="en-US" b="0" i="1" smtClean="0">
                            <a:solidFill>
                              <a:schemeClr val="accent1">
                                <a:lumMod val="50000"/>
                              </a:schemeClr>
                            </a:solidFill>
                            <a:latin typeface="Cambria Math"/>
                          </a:rPr>
                          <m:t>𝑦</m:t>
                        </m:r>
                      </m:e>
                    </m:d>
                    <m:r>
                      <a:rPr lang="en-US" b="0" i="1" smtClean="0">
                        <a:latin typeface="Cambria Math"/>
                      </a:rPr>
                      <m:t>,</m:t>
                    </m:r>
                    <m:r>
                      <a:rPr lang="en-US" b="0" i="1" smtClean="0">
                        <a:solidFill>
                          <a:schemeClr val="accent1">
                            <a:lumMod val="50000"/>
                          </a:schemeClr>
                        </a:solidFill>
                        <a:latin typeface="Cambria Math"/>
                      </a:rPr>
                      <m:t>𝑣</m:t>
                    </m:r>
                    <m:d>
                      <m:dPr>
                        <m:ctrlPr>
                          <a:rPr lang="en-US" b="0" i="1" smtClean="0">
                            <a:solidFill>
                              <a:schemeClr val="accent1">
                                <a:lumMod val="50000"/>
                              </a:schemeClr>
                            </a:solidFill>
                            <a:latin typeface="Cambria Math" panose="02040503050406030204" pitchFamily="18" charset="0"/>
                          </a:rPr>
                        </m:ctrlPr>
                      </m:dPr>
                      <m:e>
                        <m:r>
                          <a:rPr lang="en-US" b="0" i="1" smtClean="0">
                            <a:solidFill>
                              <a:schemeClr val="accent1">
                                <a:lumMod val="50000"/>
                              </a:schemeClr>
                            </a:solidFill>
                            <a:latin typeface="Cambria Math"/>
                          </a:rPr>
                          <m:t>𝑥</m:t>
                        </m:r>
                        <m:r>
                          <a:rPr lang="en-US" b="0" i="1" smtClean="0">
                            <a:solidFill>
                              <a:schemeClr val="accent1">
                                <a:lumMod val="50000"/>
                              </a:schemeClr>
                            </a:solidFill>
                            <a:latin typeface="Cambria Math"/>
                          </a:rPr>
                          <m:t>,</m:t>
                        </m:r>
                        <m:r>
                          <a:rPr lang="en-US" b="0" i="1" smtClean="0">
                            <a:solidFill>
                              <a:schemeClr val="accent1">
                                <a:lumMod val="50000"/>
                              </a:schemeClr>
                            </a:solidFill>
                            <a:latin typeface="Cambria Math"/>
                          </a:rPr>
                          <m:t>𝑦</m:t>
                        </m:r>
                      </m:e>
                    </m:d>
                    <m:r>
                      <a:rPr lang="en-US" b="0" i="1" smtClean="0">
                        <a:latin typeface="Cambria Math"/>
                      </a:rPr>
                      <m:t>)</m:t>
                    </m:r>
                  </m:oMath>
                </a14:m>
                <a:endParaRPr lang="en-US" dirty="0"/>
              </a:p>
              <a:p>
                <a:pPr lvl="1"/>
                <a:r>
                  <a:rPr lang="en-US" dirty="0"/>
                  <a:t>Then the joint pdf is:</a:t>
                </a:r>
              </a:p>
              <a:p>
                <a:pPr marL="118872" indent="0">
                  <a:buNone/>
                </a:pPr>
                <a14:m>
                  <m:oMathPara xmlns:m="http://schemas.openxmlformats.org/officeDocument/2006/math">
                    <m:oMathParaPr>
                      <m:jc m:val="centerGroup"/>
                    </m:oMathParaPr>
                    <m:oMath xmlns:m="http://schemas.openxmlformats.org/officeDocument/2006/math">
                      <m:r>
                        <a:rPr lang="en-US" b="0" i="1" smtClean="0">
                          <a:latin typeface="Cambria Math"/>
                        </a:rPr>
                        <m:t>𝑔</m:t>
                      </m:r>
                      <m:d>
                        <m:dPr>
                          <m:ctrlPr>
                            <a:rPr lang="en-US" b="0" i="1" smtClean="0">
                              <a:latin typeface="Cambria Math" panose="02040503050406030204" pitchFamily="18" charset="0"/>
                            </a:rPr>
                          </m:ctrlPr>
                        </m:dPr>
                        <m:e>
                          <m:r>
                            <a:rPr lang="en-US" b="0" i="1" smtClean="0">
                              <a:solidFill>
                                <a:schemeClr val="accent1">
                                  <a:lumMod val="50000"/>
                                </a:schemeClr>
                              </a:solidFill>
                              <a:latin typeface="Cambria Math"/>
                            </a:rPr>
                            <m:t>𝑢</m:t>
                          </m:r>
                          <m:r>
                            <a:rPr lang="en-US" b="0" i="1" smtClean="0">
                              <a:latin typeface="Cambria Math"/>
                            </a:rPr>
                            <m:t>,</m:t>
                          </m:r>
                          <m:r>
                            <a:rPr lang="en-US" b="0" i="1" smtClean="0">
                              <a:solidFill>
                                <a:schemeClr val="accent1">
                                  <a:lumMod val="50000"/>
                                </a:schemeClr>
                              </a:solidFill>
                              <a:latin typeface="Cambria Math"/>
                            </a:rPr>
                            <m:t>𝑣</m:t>
                          </m:r>
                        </m:e>
                      </m:d>
                      <m:r>
                        <a:rPr lang="en-US" b="0" i="1" smtClean="0">
                          <a:latin typeface="Cambria Math"/>
                        </a:rPr>
                        <m:t>=</m:t>
                      </m:r>
                      <m:r>
                        <a:rPr lang="en-US" b="0" i="1" smtClean="0">
                          <a:latin typeface="Cambria Math"/>
                        </a:rPr>
                        <m:t>𝑓</m:t>
                      </m:r>
                      <m:d>
                        <m:dPr>
                          <m:ctrlPr>
                            <a:rPr lang="en-US" b="0" i="1" smtClean="0">
                              <a:latin typeface="Cambria Math" panose="02040503050406030204" pitchFamily="18" charset="0"/>
                            </a:rPr>
                          </m:ctrlPr>
                        </m:dPr>
                        <m:e>
                          <m:r>
                            <a:rPr lang="en-US" b="0" i="1" smtClean="0">
                              <a:solidFill>
                                <a:schemeClr val="accent1">
                                  <a:lumMod val="50000"/>
                                </a:schemeClr>
                              </a:solidFill>
                              <a:latin typeface="Cambria Math"/>
                            </a:rPr>
                            <m:t>h</m:t>
                          </m:r>
                          <m:d>
                            <m:dPr>
                              <m:ctrlPr>
                                <a:rPr lang="en-US" b="0" i="1" smtClean="0">
                                  <a:solidFill>
                                    <a:schemeClr val="accent1">
                                      <a:lumMod val="50000"/>
                                    </a:schemeClr>
                                  </a:solidFill>
                                  <a:latin typeface="Cambria Math" panose="02040503050406030204" pitchFamily="18" charset="0"/>
                                </a:rPr>
                              </m:ctrlPr>
                            </m:dPr>
                            <m:e>
                              <m:r>
                                <a:rPr lang="en-US" b="0" i="1" smtClean="0">
                                  <a:solidFill>
                                    <a:schemeClr val="accent1">
                                      <a:lumMod val="50000"/>
                                    </a:schemeClr>
                                  </a:solidFill>
                                  <a:latin typeface="Cambria Math"/>
                                </a:rPr>
                                <m:t>𝑢</m:t>
                              </m:r>
                              <m:r>
                                <a:rPr lang="en-US" b="0" i="1" smtClean="0">
                                  <a:solidFill>
                                    <a:schemeClr val="accent1">
                                      <a:lumMod val="50000"/>
                                    </a:schemeClr>
                                  </a:solidFill>
                                  <a:latin typeface="Cambria Math"/>
                                </a:rPr>
                                <m:t>,</m:t>
                              </m:r>
                              <m:r>
                                <a:rPr lang="en-US" b="0" i="1" smtClean="0">
                                  <a:solidFill>
                                    <a:schemeClr val="accent1">
                                      <a:lumMod val="50000"/>
                                    </a:schemeClr>
                                  </a:solidFill>
                                  <a:latin typeface="Cambria Math"/>
                                </a:rPr>
                                <m:t>𝑣</m:t>
                              </m:r>
                            </m:e>
                          </m:d>
                          <m:r>
                            <a:rPr lang="en-US" b="0" i="1" smtClean="0">
                              <a:latin typeface="Cambria Math"/>
                            </a:rPr>
                            <m:t>,</m:t>
                          </m:r>
                          <m:r>
                            <a:rPr lang="en-US" b="0" i="1" smtClean="0">
                              <a:solidFill>
                                <a:schemeClr val="accent1">
                                  <a:lumMod val="50000"/>
                                </a:schemeClr>
                              </a:solidFill>
                              <a:latin typeface="Cambria Math"/>
                            </a:rPr>
                            <m:t>𝑘</m:t>
                          </m:r>
                          <m:d>
                            <m:dPr>
                              <m:ctrlPr>
                                <a:rPr lang="en-US" b="0" i="1" smtClean="0">
                                  <a:solidFill>
                                    <a:schemeClr val="accent1">
                                      <a:lumMod val="50000"/>
                                    </a:schemeClr>
                                  </a:solidFill>
                                  <a:latin typeface="Cambria Math" panose="02040503050406030204" pitchFamily="18" charset="0"/>
                                </a:rPr>
                              </m:ctrlPr>
                            </m:dPr>
                            <m:e>
                              <m:r>
                                <a:rPr lang="en-US" b="0" i="1" smtClean="0">
                                  <a:solidFill>
                                    <a:schemeClr val="accent1">
                                      <a:lumMod val="50000"/>
                                    </a:schemeClr>
                                  </a:solidFill>
                                  <a:latin typeface="Cambria Math"/>
                                </a:rPr>
                                <m:t>𝑢</m:t>
                              </m:r>
                              <m:r>
                                <a:rPr lang="en-US" b="0" i="1" smtClean="0">
                                  <a:solidFill>
                                    <a:schemeClr val="accent1">
                                      <a:lumMod val="50000"/>
                                    </a:schemeClr>
                                  </a:solidFill>
                                  <a:latin typeface="Cambria Math"/>
                                </a:rPr>
                                <m:t>,</m:t>
                              </m:r>
                              <m:r>
                                <a:rPr lang="en-US" b="0" i="1" smtClean="0">
                                  <a:solidFill>
                                    <a:schemeClr val="accent1">
                                      <a:lumMod val="50000"/>
                                    </a:schemeClr>
                                  </a:solidFill>
                                  <a:latin typeface="Cambria Math"/>
                                </a:rPr>
                                <m:t>𝑣</m:t>
                              </m:r>
                            </m:e>
                          </m:d>
                        </m:e>
                      </m:d>
                      <m:r>
                        <a:rPr lang="en-US" b="0" i="1" smtClean="0">
                          <a:latin typeface="Cambria Math"/>
                        </a:rPr>
                        <m:t>∗</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m:t>
                              </m:r>
                              <m:r>
                                <a:rPr lang="en-US" b="0" i="1" smtClean="0">
                                  <a:latin typeface="Cambria Math"/>
                                </a:rPr>
                                <m:t>h</m:t>
                              </m:r>
                            </m:num>
                            <m:den>
                              <m:r>
                                <a:rPr lang="en-US" b="0" i="1" smtClean="0">
                                  <a:latin typeface="Cambria Math"/>
                                </a:rPr>
                                <m:t>𝜕</m:t>
                              </m:r>
                              <m:r>
                                <a:rPr lang="en-US" b="0" i="1" smtClean="0">
                                  <a:latin typeface="Cambria Math"/>
                                </a:rPr>
                                <m:t>𝑢</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m:t>
                              </m:r>
                              <m:r>
                                <a:rPr lang="en-US" b="0" i="1" smtClean="0">
                                  <a:latin typeface="Cambria Math"/>
                                </a:rPr>
                                <m:t>𝑘</m:t>
                              </m:r>
                            </m:num>
                            <m:den>
                              <m:r>
                                <a:rPr lang="en-US" b="0" i="1" smtClean="0">
                                  <a:latin typeface="Cambria Math"/>
                                </a:rPr>
                                <m:t>𝜕</m:t>
                              </m:r>
                              <m:r>
                                <a:rPr lang="en-US" b="0" i="1" smtClean="0">
                                  <a:latin typeface="Cambria Math"/>
                                </a:rPr>
                                <m:t>𝑣</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m:t>
                              </m:r>
                              <m:r>
                                <a:rPr lang="en-US" b="0" i="1" smtClean="0">
                                  <a:latin typeface="Cambria Math"/>
                                </a:rPr>
                                <m:t>h</m:t>
                              </m:r>
                            </m:num>
                            <m:den>
                              <m:r>
                                <a:rPr lang="en-US" b="0" i="1" smtClean="0">
                                  <a:latin typeface="Cambria Math"/>
                                </a:rPr>
                                <m:t>𝜕</m:t>
                              </m:r>
                              <m:r>
                                <a:rPr lang="en-US" b="0" i="1" smtClean="0">
                                  <a:latin typeface="Cambria Math"/>
                                </a:rPr>
                                <m:t>𝑣</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m:t>
                              </m:r>
                              <m:r>
                                <a:rPr lang="en-US" b="0" i="1" smtClean="0">
                                  <a:latin typeface="Cambria Math"/>
                                </a:rPr>
                                <m:t>𝑘</m:t>
                              </m:r>
                            </m:num>
                            <m:den>
                              <m:r>
                                <a:rPr lang="en-US" b="0" i="1" smtClean="0">
                                  <a:latin typeface="Cambria Math"/>
                                </a:rPr>
                                <m:t>𝜕</m:t>
                              </m:r>
                              <m:r>
                                <a:rPr lang="en-US" b="0" i="1" smtClean="0">
                                  <a:latin typeface="Cambria Math"/>
                                </a:rPr>
                                <m:t>𝑢</m:t>
                              </m:r>
                            </m:den>
                          </m:f>
                        </m:e>
                      </m:d>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1775191"/>
                <a:ext cx="8458200" cy="4854209"/>
              </a:xfrm>
              <a:blipFill rotWithShape="1">
                <a:blip r:embed="rId2"/>
                <a:stretch>
                  <a:fillRect t="-1506"/>
                </a:stretch>
              </a:blipFill>
            </p:spPr>
            <p:txBody>
              <a:bodyPr/>
              <a:lstStyle/>
              <a:p>
                <a:r>
                  <a:rPr lang="en-US">
                    <a:noFill/>
                  </a:rPr>
                  <a:t> </a:t>
                </a:r>
              </a:p>
            </p:txBody>
          </p:sp>
        </mc:Fallback>
      </mc:AlternateContent>
    </p:spTree>
    <p:extLst>
      <p:ext uri="{BB962C8B-B14F-4D97-AF65-F5344CB8AC3E}">
        <p14:creationId xmlns:p14="http://schemas.microsoft.com/office/powerpoint/2010/main" val="1514189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 of random variables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a:bodyPr>
              <a:lstStyle/>
              <a:p>
                <a:r>
                  <a:rPr lang="en-US" dirty="0"/>
                  <a:t>If </a:t>
                </a:r>
                <a14:m>
                  <m:oMath xmlns:m="http://schemas.openxmlformats.org/officeDocument/2006/math">
                    <m:r>
                      <a:rPr lang="en-US" b="0" i="1" smtClean="0">
                        <a:latin typeface="Cambria Math"/>
                      </a:rPr>
                      <m:t>𝑌</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1</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2</m:t>
                        </m:r>
                      </m:sub>
                    </m:sSub>
                  </m:oMath>
                </a14:m>
                <a:r>
                  <a:rPr lang="en-US" dirty="0"/>
                  <a:t> then</a:t>
                </a:r>
              </a:p>
              <a:p>
                <a:pPr lvl="1"/>
                <a14:m>
                  <m:oMath xmlns:m="http://schemas.openxmlformats.org/officeDocument/2006/math">
                    <m:r>
                      <a:rPr lang="en-US" b="0" i="1" smtClean="0">
                        <a:latin typeface="Cambria Math"/>
                      </a:rPr>
                      <m:t>𝐸</m:t>
                    </m:r>
                    <m:d>
                      <m:dPr>
                        <m:ctrlPr>
                          <a:rPr lang="en-US" b="0" i="1" smtClean="0">
                            <a:latin typeface="Cambria Math" panose="02040503050406030204" pitchFamily="18" charset="0"/>
                          </a:rPr>
                        </m:ctrlPr>
                      </m:dPr>
                      <m:e>
                        <m:r>
                          <a:rPr lang="en-US" b="0" i="1" smtClean="0">
                            <a:latin typeface="Cambria Math"/>
                          </a:rPr>
                          <m:t>𝑌</m:t>
                        </m:r>
                      </m:e>
                    </m:d>
                    <m:r>
                      <a:rPr lang="en-US" b="0" i="1" smtClean="0">
                        <a:latin typeface="Cambria Math"/>
                      </a:rPr>
                      <m:t>=</m:t>
                    </m:r>
                    <m:r>
                      <a:rPr lang="en-US" b="0" i="1" smtClean="0">
                        <a:latin typeface="Cambria Math"/>
                      </a:rPr>
                      <m:t>𝐸</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1</m:t>
                            </m:r>
                          </m:sub>
                        </m:sSub>
                      </m:e>
                    </m:d>
                    <m:r>
                      <a:rPr lang="en-US" b="0" i="1" smtClean="0">
                        <a:latin typeface="Cambria Math"/>
                      </a:rPr>
                      <m:t>+</m:t>
                    </m:r>
                    <m:r>
                      <a:rPr lang="en-US" b="0" i="1" smtClean="0">
                        <a:latin typeface="Cambria Math"/>
                      </a:rPr>
                      <m:t>𝐸</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2</m:t>
                        </m:r>
                      </m:sub>
                    </m:sSub>
                    <m:r>
                      <a:rPr lang="en-US" b="0" i="1" smtClean="0">
                        <a:latin typeface="Cambria Math"/>
                      </a:rPr>
                      <m:t>)</m:t>
                    </m:r>
                  </m:oMath>
                </a14:m>
                <a:endParaRPr lang="en-US" dirty="0"/>
              </a:p>
              <a:p>
                <a:pPr lvl="1"/>
                <a14:m>
                  <m:oMath xmlns:m="http://schemas.openxmlformats.org/officeDocument/2006/math">
                    <m:r>
                      <a:rPr lang="en-US" b="0" i="1" smtClean="0">
                        <a:latin typeface="Cambria Math"/>
                      </a:rPr>
                      <m:t>𝑉𝑎𝑟</m:t>
                    </m:r>
                    <m:d>
                      <m:dPr>
                        <m:ctrlPr>
                          <a:rPr lang="en-US" b="0" i="1" smtClean="0">
                            <a:latin typeface="Cambria Math" panose="02040503050406030204" pitchFamily="18" charset="0"/>
                          </a:rPr>
                        </m:ctrlPr>
                      </m:dPr>
                      <m:e>
                        <m:r>
                          <a:rPr lang="en-US" b="0" i="1" smtClean="0">
                            <a:latin typeface="Cambria Math"/>
                          </a:rPr>
                          <m:t>𝑌</m:t>
                        </m:r>
                      </m:e>
                    </m:d>
                    <m:r>
                      <a:rPr lang="en-US" b="0" i="1" smtClean="0">
                        <a:latin typeface="Cambria Math"/>
                      </a:rPr>
                      <m:t>=</m:t>
                    </m:r>
                    <m:r>
                      <a:rPr lang="en-US" b="0" i="1" smtClean="0">
                        <a:latin typeface="Cambria Math"/>
                      </a:rPr>
                      <m:t>𝑉𝑎𝑟</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1</m:t>
                            </m:r>
                          </m:sub>
                        </m:sSub>
                      </m:e>
                    </m:d>
                    <m:r>
                      <a:rPr lang="en-US" b="0" i="1" smtClean="0">
                        <a:latin typeface="Cambria Math"/>
                      </a:rPr>
                      <m:t>+</m:t>
                    </m:r>
                    <m:r>
                      <a:rPr lang="en-US" b="0" i="1" smtClean="0">
                        <a:latin typeface="Cambria Math"/>
                      </a:rPr>
                      <m:t>𝑉𝑎𝑟</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2</m:t>
                            </m:r>
                          </m:sub>
                        </m:sSub>
                      </m:e>
                    </m:d>
                    <m:r>
                      <a:rPr lang="en-US" b="0" i="1" smtClean="0">
                        <a:latin typeface="Cambria Math"/>
                      </a:rPr>
                      <m:t>+2</m:t>
                    </m:r>
                    <m:r>
                      <a:rPr lang="en-US" b="0" i="1" smtClean="0">
                        <a:latin typeface="Cambria Math"/>
                      </a:rPr>
                      <m:t>𝐶𝑜𝑣</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1</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2</m:t>
                        </m:r>
                      </m:sub>
                    </m:sSub>
                    <m:r>
                      <a:rPr lang="en-US" b="0" i="1" smtClean="0">
                        <a:latin typeface="Cambria Math"/>
                      </a:rPr>
                      <m:t>)</m:t>
                    </m:r>
                  </m:oMath>
                </a14:m>
                <a:endParaRPr lang="en-US" dirty="0"/>
              </a:p>
              <a:p>
                <a:endParaRPr lang="en-US" dirty="0"/>
              </a:p>
              <a:p>
                <a:r>
                  <a:rPr lang="en-US" dirty="0"/>
                  <a:t>If </a:t>
                </a:r>
                <a:r>
                  <a:rPr lang="en-US" dirty="0" err="1"/>
                  <a:t>Xs</a:t>
                </a:r>
                <a:r>
                  <a:rPr lang="en-US" dirty="0"/>
                  <a:t> are continuous with joint pdf </a:t>
                </a:r>
                <a14:m>
                  <m:oMath xmlns:m="http://schemas.openxmlformats.org/officeDocument/2006/math">
                    <m:r>
                      <a:rPr lang="en-US" b="0" i="1" smtClean="0">
                        <a:latin typeface="Cambria Math"/>
                      </a:rPr>
                      <m:t>𝑓</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2</m:t>
                        </m:r>
                      </m:sub>
                    </m:sSub>
                    <m:r>
                      <a:rPr lang="en-US" b="0" i="1" smtClean="0">
                        <a:latin typeface="Cambria Math"/>
                      </a:rPr>
                      <m:t>)</m:t>
                    </m:r>
                  </m:oMath>
                </a14:m>
                <a:endParaRPr lang="en-US" dirty="0"/>
              </a:p>
              <a:p>
                <a:pPr lvl="1"/>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𝑓</m:t>
                        </m:r>
                      </m:e>
                      <m:sub>
                        <m:r>
                          <a:rPr lang="en-US" b="0" i="1" smtClean="0">
                            <a:latin typeface="Cambria Math"/>
                          </a:rPr>
                          <m:t>𝑌</m:t>
                        </m:r>
                      </m:sub>
                    </m:sSub>
                    <m:d>
                      <m:dPr>
                        <m:ctrlPr>
                          <a:rPr lang="en-US" b="0" i="1" smtClean="0">
                            <a:latin typeface="Cambria Math" panose="02040503050406030204" pitchFamily="18" charset="0"/>
                          </a:rPr>
                        </m:ctrlPr>
                      </m:dPr>
                      <m:e>
                        <m:r>
                          <a:rPr lang="en-US" b="0" i="1" smtClean="0">
                            <a:latin typeface="Cambria Math"/>
                          </a:rPr>
                          <m:t>𝑦</m:t>
                        </m:r>
                      </m:e>
                    </m:d>
                    <m:r>
                      <a:rPr lang="en-US" b="0" i="1" smtClean="0">
                        <a:latin typeface="Cambria Math"/>
                      </a:rPr>
                      <m:t>=</m:t>
                    </m:r>
                    <m:nary>
                      <m:naryPr>
                        <m:ctrlPr>
                          <a:rPr lang="en-US" b="0" i="1" smtClean="0">
                            <a:latin typeface="Cambria Math" panose="02040503050406030204" pitchFamily="18" charset="0"/>
                          </a:rPr>
                        </m:ctrlPr>
                      </m:naryPr>
                      <m:sub>
                        <m:r>
                          <m:rPr>
                            <m:brk m:alnAt="23"/>
                          </m:rPr>
                          <a:rPr lang="en-US" b="0" i="1" smtClean="0">
                            <a:latin typeface="Cambria Math"/>
                          </a:rPr>
                          <m:t>−</m:t>
                        </m:r>
                        <m:r>
                          <a:rPr lang="en-US" b="0" i="1" smtClean="0">
                            <a:latin typeface="Cambria Math"/>
                            <a:ea typeface="Cambria Math"/>
                          </a:rPr>
                          <m:t>∞</m:t>
                        </m:r>
                      </m:sub>
                      <m:sup>
                        <m:r>
                          <a:rPr lang="en-US" b="0" i="1" smtClean="0">
                            <a:latin typeface="Cambria Math"/>
                            <a:ea typeface="Cambria Math"/>
                          </a:rPr>
                          <m:t>∞</m:t>
                        </m:r>
                      </m:sup>
                      <m:e>
                        <m:r>
                          <a:rPr lang="en-US" b="0" i="1" smtClean="0">
                            <a:latin typeface="Cambria Math"/>
                          </a:rPr>
                          <m:t>𝑓</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m:t>
                        </m:r>
                        <m:r>
                          <a:rPr lang="en-US" b="0" i="1" smtClean="0">
                            <a:latin typeface="Cambria Math"/>
                          </a:rPr>
                          <m:t>𝑦</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m:t>
                        </m:r>
                      </m:e>
                    </m:nary>
                    <m:r>
                      <a:rPr lang="en-US" b="0" i="1" smtClean="0">
                        <a:latin typeface="Cambria Math"/>
                      </a:rPr>
                      <m:t>𝑑</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oMath>
                </a14:m>
                <a:endParaRPr lang="en-US" dirty="0"/>
              </a:p>
              <a:p>
                <a:pPr lvl="1"/>
                <a:endParaRPr lang="en-US" dirty="0"/>
              </a:p>
              <a:p>
                <a:r>
                  <a:rPr lang="en-US" dirty="0"/>
                  <a:t>If </a:t>
                </a:r>
                <a:r>
                  <a:rPr lang="en-US" dirty="0" err="1"/>
                  <a:t>Xs</a:t>
                </a:r>
                <a:r>
                  <a:rPr lang="en-US" dirty="0"/>
                  <a:t> are discrete with joint pdf </a:t>
                </a:r>
                <a14:m>
                  <m:oMath xmlns:m="http://schemas.openxmlformats.org/officeDocument/2006/math">
                    <m:r>
                      <a:rPr lang="en-US" i="1">
                        <a:latin typeface="Cambria Math"/>
                      </a:rPr>
                      <m:t>𝑓</m:t>
                    </m:r>
                    <m:r>
                      <a:rPr lang="en-US" i="1">
                        <a:latin typeface="Cambria Math"/>
                      </a:rPr>
                      <m:t>(</m:t>
                    </m:r>
                    <m:sSub>
                      <m:sSubPr>
                        <m:ctrlPr>
                          <a:rPr lang="en-US" i="1">
                            <a:latin typeface="Cambria Math" panose="02040503050406030204" pitchFamily="18" charset="0"/>
                          </a:rPr>
                        </m:ctrlPr>
                      </m:sSubPr>
                      <m:e>
                        <m:r>
                          <a:rPr lang="en-US" i="1">
                            <a:latin typeface="Cambria Math"/>
                          </a:rPr>
                          <m:t>𝑥</m:t>
                        </m:r>
                      </m:e>
                      <m:sub>
                        <m:r>
                          <a:rPr lang="en-US" i="1">
                            <a:latin typeface="Cambria Math"/>
                          </a:rPr>
                          <m:t>1</m:t>
                        </m:r>
                      </m:sub>
                    </m:sSub>
                    <m:r>
                      <a:rPr lang="en-US" i="1">
                        <a:latin typeface="Cambria Math"/>
                      </a:rPr>
                      <m:t>,</m:t>
                    </m:r>
                    <m:sSub>
                      <m:sSubPr>
                        <m:ctrlPr>
                          <a:rPr lang="en-US" i="1">
                            <a:latin typeface="Cambria Math" panose="02040503050406030204" pitchFamily="18" charset="0"/>
                          </a:rPr>
                        </m:ctrlPr>
                      </m:sSubPr>
                      <m:e>
                        <m:r>
                          <a:rPr lang="en-US" i="1">
                            <a:latin typeface="Cambria Math"/>
                          </a:rPr>
                          <m:t>𝑥</m:t>
                        </m:r>
                      </m:e>
                      <m:sub>
                        <m:r>
                          <a:rPr lang="en-US" i="1">
                            <a:latin typeface="Cambria Math"/>
                          </a:rPr>
                          <m:t>2</m:t>
                        </m:r>
                      </m:sub>
                    </m:sSub>
                    <m:r>
                      <a:rPr lang="en-US" i="1">
                        <a:latin typeface="Cambria Math"/>
                      </a:rPr>
                      <m:t>)</m:t>
                    </m:r>
                  </m:oMath>
                </a14:m>
                <a:endParaRPr lang="en-US" dirty="0"/>
              </a:p>
              <a:p>
                <a:pPr lvl="1"/>
                <a14:m>
                  <m:oMath xmlns:m="http://schemas.openxmlformats.org/officeDocument/2006/math">
                    <m:r>
                      <a:rPr lang="en-US" b="0" i="1" smtClean="0">
                        <a:latin typeface="Cambria Math"/>
                      </a:rPr>
                      <m:t>𝑃</m:t>
                    </m:r>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1</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2</m:t>
                            </m:r>
                          </m:sub>
                        </m:sSub>
                        <m:r>
                          <a:rPr lang="en-US" b="0" i="1" smtClean="0">
                            <a:latin typeface="Cambria Math"/>
                          </a:rPr>
                          <m:t>=</m:t>
                        </m:r>
                        <m:r>
                          <a:rPr lang="en-US" b="0" i="1" smtClean="0">
                            <a:latin typeface="Cambria Math"/>
                          </a:rPr>
                          <m:t>𝑘</m:t>
                        </m:r>
                      </m:e>
                    </m:d>
                    <m:r>
                      <a:rPr lang="en-US" b="0" i="1" smtClean="0">
                        <a:latin typeface="Cambria Math"/>
                      </a:rPr>
                      <m:t>=</m:t>
                    </m:r>
                    <m:nary>
                      <m:naryPr>
                        <m:chr m:val="∑"/>
                        <m:ctrlPr>
                          <a:rPr lang="en-US" b="0" i="1" smtClean="0">
                            <a:latin typeface="Cambria Math" panose="02040503050406030204" pitchFamily="18" charset="0"/>
                          </a:rPr>
                        </m:ctrlPr>
                      </m:naryPr>
                      <m:sub>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m:rPr>
                            <m:brk m:alnAt="23"/>
                          </m:rPr>
                          <a:rPr lang="en-US" b="0" i="1" smtClean="0">
                            <a:latin typeface="Cambria Math"/>
                          </a:rPr>
                          <m:t>=</m:t>
                        </m:r>
                        <m:r>
                          <a:rPr lang="en-US" b="0" i="1" smtClean="0">
                            <a:latin typeface="Cambria Math"/>
                          </a:rPr>
                          <m:t>0</m:t>
                        </m:r>
                      </m:sub>
                      <m:sup>
                        <m:r>
                          <a:rPr lang="en-US" b="0" i="1" smtClean="0">
                            <a:latin typeface="Cambria Math"/>
                          </a:rPr>
                          <m:t>𝑘</m:t>
                        </m:r>
                      </m:sup>
                      <m:e>
                        <m:r>
                          <a:rPr lang="en-US" b="0" i="1" smtClean="0">
                            <a:latin typeface="Cambria Math"/>
                          </a:rPr>
                          <m:t>𝑓</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m:t>
                        </m:r>
                        <m:r>
                          <a:rPr lang="en-US" b="0" i="1" smtClean="0">
                            <a:latin typeface="Cambria Math"/>
                          </a:rPr>
                          <m:t>𝑘</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m:t>
                        </m:r>
                      </m:e>
                    </m:nary>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527"/>
                </a:stretch>
              </a:blipFill>
            </p:spPr>
            <p:txBody>
              <a:bodyPr/>
              <a:lstStyle/>
              <a:p>
                <a:r>
                  <a:rPr lang="en-US">
                    <a:noFill/>
                  </a:rPr>
                  <a:t> </a:t>
                </a:r>
              </a:p>
            </p:txBody>
          </p:sp>
        </mc:Fallback>
      </mc:AlternateContent>
    </p:spTree>
    <p:extLst>
      <p:ext uri="{BB962C8B-B14F-4D97-AF65-F5344CB8AC3E}">
        <p14:creationId xmlns:p14="http://schemas.microsoft.com/office/powerpoint/2010/main" val="58435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Convolution method for sums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775191"/>
                <a:ext cx="8229600" cy="4397009"/>
              </a:xfrm>
            </p:spPr>
            <p:txBody>
              <a:bodyPr>
                <a:normAutofit/>
              </a:bodyPr>
              <a:lstStyle/>
              <a:p>
                <a:r>
                  <a:rPr lang="en-US" dirty="0"/>
                  <a:t>If X1 and X2 are independent, we use the convolution method for both discrete &amp; cont.</a:t>
                </a:r>
              </a:p>
              <a:p>
                <a:endParaRPr lang="en-US" dirty="0"/>
              </a:p>
              <a:p>
                <a:r>
                  <a:rPr lang="en-US" dirty="0"/>
                  <a:t>Discrete: </a:t>
                </a:r>
                <a14:m>
                  <m:oMath xmlns:m="http://schemas.openxmlformats.org/officeDocument/2006/math">
                    <m:r>
                      <a:rPr lang="en-US" b="0" i="1" smtClean="0">
                        <a:latin typeface="Cambria Math"/>
                      </a:rPr>
                      <m:t>𝑃</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1</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2</m:t>
                        </m:r>
                      </m:sub>
                    </m:sSub>
                    <m:r>
                      <a:rPr lang="en-US" b="0" i="1" smtClean="0">
                        <a:latin typeface="Cambria Math"/>
                      </a:rPr>
                      <m:t>=</m:t>
                    </m:r>
                    <m:r>
                      <a:rPr lang="en-US" b="0" i="1" smtClean="0">
                        <a:latin typeface="Cambria Math"/>
                      </a:rPr>
                      <m:t>𝑘</m:t>
                    </m:r>
                    <m:r>
                      <a:rPr lang="en-US" b="0" i="1" smtClean="0">
                        <a:latin typeface="Cambria Math"/>
                      </a:rPr>
                      <m:t>]</m:t>
                    </m:r>
                  </m:oMath>
                </a14:m>
                <a:endParaRPr lang="en-US" dirty="0"/>
              </a:p>
              <a:p>
                <a:pPr lvl="1"/>
                <a14:m>
                  <m:oMath xmlns:m="http://schemas.openxmlformats.org/officeDocument/2006/math">
                    <m:r>
                      <a:rPr lang="en-US" b="0" i="1" smtClean="0">
                        <a:latin typeface="Cambria Math"/>
                      </a:rPr>
                      <m:t>=</m:t>
                    </m:r>
                    <m:nary>
                      <m:naryPr>
                        <m:chr m:val="∑"/>
                        <m:ctrlPr>
                          <a:rPr lang="en-US" b="0" i="1" smtClean="0">
                            <a:latin typeface="Cambria Math" panose="02040503050406030204" pitchFamily="18" charset="0"/>
                          </a:rPr>
                        </m:ctrlPr>
                      </m:naryPr>
                      <m:sub>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m:rPr>
                            <m:brk m:alnAt="23"/>
                          </m:rPr>
                          <a:rPr lang="en-US" b="0" i="1" smtClean="0">
                            <a:latin typeface="Cambria Math"/>
                          </a:rPr>
                          <m:t>=</m:t>
                        </m:r>
                        <m:r>
                          <a:rPr lang="en-US" b="0" i="1" smtClean="0">
                            <a:latin typeface="Cambria Math"/>
                          </a:rPr>
                          <m:t>0</m:t>
                        </m:r>
                      </m:sub>
                      <m:sup>
                        <m:r>
                          <a:rPr lang="en-US" b="0" i="1" smtClean="0">
                            <a:latin typeface="Cambria Math"/>
                          </a:rPr>
                          <m:t>𝑘</m:t>
                        </m:r>
                      </m:sup>
                      <m:e>
                        <m:sSub>
                          <m:sSubPr>
                            <m:ctrlPr>
                              <a:rPr lang="en-US" b="0" i="1" smtClean="0">
                                <a:latin typeface="Cambria Math" panose="02040503050406030204" pitchFamily="18" charset="0"/>
                              </a:rPr>
                            </m:ctrlPr>
                          </m:sSubPr>
                          <m:e>
                            <m:r>
                              <a:rPr lang="en-US" b="0" i="1" smtClean="0">
                                <a:latin typeface="Cambria Math"/>
                              </a:rPr>
                              <m:t>𝑓</m:t>
                            </m:r>
                          </m:e>
                          <m:sub>
                            <m:r>
                              <a:rPr lang="en-US" b="0" i="1" smtClean="0">
                                <a:latin typeface="Cambria Math"/>
                              </a:rPr>
                              <m:t>1</m:t>
                            </m:r>
                          </m:sub>
                        </m:sSub>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e>
                        </m:d>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𝑓</m:t>
                            </m:r>
                          </m:e>
                          <m:sub>
                            <m:r>
                              <a:rPr lang="en-US" b="0" i="1" smtClean="0">
                                <a:latin typeface="Cambria Math"/>
                              </a:rPr>
                              <m:t>2</m:t>
                            </m:r>
                          </m:sub>
                        </m:sSub>
                        <m:r>
                          <a:rPr lang="en-US" b="0" i="1" smtClean="0">
                            <a:latin typeface="Cambria Math"/>
                          </a:rPr>
                          <m:t>(</m:t>
                        </m:r>
                        <m:r>
                          <a:rPr lang="en-US" b="0" i="1" smtClean="0">
                            <a:latin typeface="Cambria Math"/>
                          </a:rPr>
                          <m:t>𝑘</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m:t>
                        </m:r>
                      </m:e>
                    </m:nary>
                  </m:oMath>
                </a14:m>
                <a:endParaRPr lang="en-US" dirty="0"/>
              </a:p>
              <a:p>
                <a:pPr lvl="1"/>
                <a:endParaRPr lang="en-US" dirty="0"/>
              </a:p>
              <a:p>
                <a:r>
                  <a:rPr lang="en-US" dirty="0"/>
                  <a:t>Continuous: </a:t>
                </a:r>
                <a14:m>
                  <m:oMath xmlns:m="http://schemas.openxmlformats.org/officeDocument/2006/math">
                    <m:r>
                      <a:rPr lang="en-US" b="0" i="1" smtClean="0">
                        <a:latin typeface="Cambria Math"/>
                      </a:rPr>
                      <m:t>𝑌</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1</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2</m:t>
                        </m:r>
                      </m:sub>
                    </m:sSub>
                  </m:oMath>
                </a14:m>
                <a:endParaRPr lang="en-US" dirty="0"/>
              </a:p>
              <a:p>
                <a:pPr lvl="1"/>
                <a14:m>
                  <m:oMath xmlns:m="http://schemas.openxmlformats.org/officeDocument/2006/math">
                    <m:nary>
                      <m:naryPr>
                        <m:limLoc m:val="undOvr"/>
                        <m:ctrlPr>
                          <a:rPr lang="en-US" i="1" smtClean="0">
                            <a:latin typeface="Cambria Math" panose="02040503050406030204" pitchFamily="18" charset="0"/>
                          </a:rPr>
                        </m:ctrlPr>
                      </m:naryPr>
                      <m:sub>
                        <m:r>
                          <m:rPr>
                            <m:brk m:alnAt="24"/>
                          </m:rPr>
                          <a:rPr lang="en-US" b="0" i="1" smtClean="0">
                            <a:latin typeface="Cambria Math"/>
                          </a:rPr>
                          <m:t>−</m:t>
                        </m:r>
                        <m:r>
                          <a:rPr lang="en-US" b="0" i="1" smtClean="0">
                            <a:latin typeface="Cambria Math"/>
                            <a:ea typeface="Cambria Math"/>
                          </a:rPr>
                          <m:t>∞</m:t>
                        </m:r>
                      </m:sub>
                      <m:sup>
                        <m:r>
                          <a:rPr lang="en-US" i="1" smtClean="0">
                            <a:latin typeface="Cambria Math"/>
                            <a:ea typeface="Cambria Math"/>
                          </a:rPr>
                          <m:t>∞</m:t>
                        </m:r>
                      </m:sup>
                      <m:e>
                        <m:sSub>
                          <m:sSubPr>
                            <m:ctrlPr>
                              <a:rPr lang="en-US" i="1" smtClean="0">
                                <a:latin typeface="Cambria Math" panose="02040503050406030204" pitchFamily="18" charset="0"/>
                              </a:rPr>
                            </m:ctrlPr>
                          </m:sSubPr>
                          <m:e>
                            <m:r>
                              <a:rPr lang="en-US" b="0" i="1" smtClean="0">
                                <a:latin typeface="Cambria Math"/>
                              </a:rPr>
                              <m:t>𝑓</m:t>
                            </m:r>
                          </m:e>
                          <m:sub>
                            <m:r>
                              <a:rPr lang="en-US" b="0" i="1" smtClean="0">
                                <a:latin typeface="Cambria Math"/>
                              </a:rPr>
                              <m:t>1</m:t>
                            </m:r>
                          </m:sub>
                        </m:sSub>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e>
                        </m:d>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𝑓</m:t>
                            </m:r>
                          </m:e>
                          <m:sub>
                            <m:r>
                              <a:rPr lang="en-US" b="0" i="1" smtClean="0">
                                <a:latin typeface="Cambria Math"/>
                              </a:rPr>
                              <m:t>2</m:t>
                            </m:r>
                          </m:sub>
                        </m:sSub>
                        <m:r>
                          <a:rPr lang="en-US" b="0" i="1" smtClean="0">
                            <a:latin typeface="Cambria Math"/>
                          </a:rPr>
                          <m:t>(</m:t>
                        </m:r>
                        <m:r>
                          <a:rPr lang="en-US" b="0" i="1" smtClean="0">
                            <a:latin typeface="Cambria Math"/>
                          </a:rPr>
                          <m:t>𝑦</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r>
                          <a:rPr lang="en-US" b="0" i="1" smtClean="0">
                            <a:latin typeface="Cambria Math"/>
                          </a:rPr>
                          <m:t>)</m:t>
                        </m:r>
                      </m:e>
                    </m:nary>
                    <m:r>
                      <a:rPr lang="en-US" b="0" i="1" smtClean="0">
                        <a:latin typeface="Cambria Math"/>
                      </a:rPr>
                      <m:t>𝑑</m:t>
                    </m:r>
                    <m:sSub>
                      <m:sSubPr>
                        <m:ctrlPr>
                          <a:rPr lang="en-US" b="0" i="1" smtClean="0">
                            <a:latin typeface="Cambria Math" panose="02040503050406030204" pitchFamily="18" charset="0"/>
                          </a:rPr>
                        </m:ctrlPr>
                      </m:sSubPr>
                      <m:e>
                        <m:r>
                          <a:rPr lang="en-US" b="0" i="1" smtClean="0">
                            <a:latin typeface="Cambria Math"/>
                          </a:rPr>
                          <m:t>𝑥</m:t>
                        </m:r>
                      </m:e>
                      <m:sub>
                        <m:r>
                          <a:rPr lang="en-US" b="0" i="1" smtClean="0">
                            <a:latin typeface="Cambria Math"/>
                          </a:rPr>
                          <m:t>1</m:t>
                        </m:r>
                      </m:sub>
                    </m:sSub>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775191"/>
                <a:ext cx="8229600" cy="4397009"/>
              </a:xfrm>
              <a:blipFill rotWithShape="1">
                <a:blip r:embed="rId2"/>
                <a:stretch>
                  <a:fillRect t="-693" r="-593"/>
                </a:stretch>
              </a:blipFill>
            </p:spPr>
            <p:txBody>
              <a:bodyPr/>
              <a:lstStyle/>
              <a:p>
                <a:r>
                  <a:rPr lang="en-US">
                    <a:noFill/>
                  </a:rPr>
                  <a:t> </a:t>
                </a:r>
              </a:p>
            </p:txBody>
          </p:sp>
        </mc:Fallback>
      </mc:AlternateContent>
    </p:spTree>
    <p:extLst>
      <p:ext uri="{BB962C8B-B14F-4D97-AF65-F5344CB8AC3E}">
        <p14:creationId xmlns:p14="http://schemas.microsoft.com/office/powerpoint/2010/main" val="2446709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Sums of random variables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If X1, X2, …, </a:t>
                </a:r>
                <a:r>
                  <a:rPr lang="en-US" dirty="0" err="1"/>
                  <a:t>Xn</a:t>
                </a:r>
                <a:r>
                  <a:rPr lang="en-US" dirty="0"/>
                  <a:t> are random variables and </a:t>
                </a:r>
                <a14:m>
                  <m:oMath xmlns:m="http://schemas.openxmlformats.org/officeDocument/2006/math">
                    <m:r>
                      <a:rPr lang="en-US" b="0" i="1" smtClean="0">
                        <a:latin typeface="Cambria Math"/>
                      </a:rPr>
                      <m:t>𝑌</m:t>
                    </m:r>
                    <m:r>
                      <a:rPr lang="en-US" b="0" i="1" smtClean="0">
                        <a:latin typeface="Cambria Math"/>
                      </a:rPr>
                      <m:t>=</m:t>
                    </m:r>
                    <m:nary>
                      <m:naryPr>
                        <m:chr m:val="∑"/>
                        <m:ctrlPr>
                          <a:rPr lang="en-US" b="0" i="1" smtClean="0">
                            <a:latin typeface="Cambria Math" panose="02040503050406030204" pitchFamily="18" charset="0"/>
                          </a:rPr>
                        </m:ctrlPr>
                      </m:naryPr>
                      <m:sub>
                        <m:r>
                          <m:rPr>
                            <m:brk m:alnAt="23"/>
                          </m:rPr>
                          <a:rPr lang="en-US" b="0" i="1" smtClean="0">
                            <a:latin typeface="Cambria Math"/>
                          </a:rPr>
                          <m:t>𝑖</m:t>
                        </m:r>
                        <m:r>
                          <a:rPr lang="en-US" b="0" i="1" smtClean="0">
                            <a:latin typeface="Cambria Math"/>
                          </a:rPr>
                          <m:t>=1</m:t>
                        </m:r>
                      </m:sub>
                      <m:sup>
                        <m:r>
                          <a:rPr lang="en-US" b="0" i="1" smtClean="0">
                            <a:latin typeface="Cambria Math"/>
                          </a:rPr>
                          <m:t>𝑛</m:t>
                        </m:r>
                      </m:sup>
                      <m:e>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𝑖</m:t>
                            </m:r>
                          </m:sub>
                        </m:sSub>
                      </m:e>
                    </m:nary>
                  </m:oMath>
                </a14:m>
                <a:endParaRPr lang="en-US" dirty="0"/>
              </a:p>
              <a:p>
                <a:pPr lvl="1"/>
                <a14:m>
                  <m:oMath xmlns:m="http://schemas.openxmlformats.org/officeDocument/2006/math">
                    <m:r>
                      <a:rPr lang="en-US" b="0" i="1" smtClean="0">
                        <a:latin typeface="Cambria Math"/>
                      </a:rPr>
                      <m:t>𝐸</m:t>
                    </m:r>
                    <m:d>
                      <m:dPr>
                        <m:ctrlPr>
                          <a:rPr lang="en-US" b="0" i="1" smtClean="0">
                            <a:latin typeface="Cambria Math" panose="02040503050406030204" pitchFamily="18" charset="0"/>
                          </a:rPr>
                        </m:ctrlPr>
                      </m:dPr>
                      <m:e>
                        <m:r>
                          <a:rPr lang="en-US" b="0" i="1" smtClean="0">
                            <a:latin typeface="Cambria Math"/>
                          </a:rPr>
                          <m:t>𝑌</m:t>
                        </m:r>
                      </m:e>
                    </m:d>
                    <m:r>
                      <a:rPr lang="en-US" b="0" i="1" smtClean="0">
                        <a:latin typeface="Cambria Math"/>
                      </a:rPr>
                      <m:t>=</m:t>
                    </m:r>
                    <m:nary>
                      <m:naryPr>
                        <m:chr m:val="∑"/>
                        <m:subHide m:val="on"/>
                        <m:supHide m:val="on"/>
                        <m:ctrlPr>
                          <a:rPr lang="en-US" b="0" i="1" smtClean="0">
                            <a:latin typeface="Cambria Math" panose="02040503050406030204" pitchFamily="18" charset="0"/>
                          </a:rPr>
                        </m:ctrlPr>
                      </m:naryPr>
                      <m:sub/>
                      <m:sup/>
                      <m:e>
                        <m:r>
                          <a:rPr lang="en-US" b="0" i="1" smtClean="0">
                            <a:latin typeface="Cambria Math"/>
                          </a:rPr>
                          <m:t>𝐸</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𝑖</m:t>
                            </m:r>
                          </m:sub>
                        </m:sSub>
                        <m:r>
                          <a:rPr lang="en-US" b="0" i="1" smtClean="0">
                            <a:latin typeface="Cambria Math"/>
                          </a:rPr>
                          <m:t>)</m:t>
                        </m:r>
                      </m:e>
                    </m:nary>
                  </m:oMath>
                </a14:m>
                <a:endParaRPr lang="en-US" dirty="0"/>
              </a:p>
              <a:p>
                <a:pPr lvl="1"/>
                <a14:m>
                  <m:oMath xmlns:m="http://schemas.openxmlformats.org/officeDocument/2006/math">
                    <m:r>
                      <a:rPr lang="en-US" b="0" i="1" smtClean="0">
                        <a:latin typeface="Cambria Math"/>
                      </a:rPr>
                      <m:t>𝑉𝑎𝑟</m:t>
                    </m:r>
                    <m:d>
                      <m:dPr>
                        <m:ctrlPr>
                          <a:rPr lang="en-US" b="0" i="1" smtClean="0">
                            <a:latin typeface="Cambria Math" panose="02040503050406030204" pitchFamily="18" charset="0"/>
                          </a:rPr>
                        </m:ctrlPr>
                      </m:dPr>
                      <m:e>
                        <m:r>
                          <a:rPr lang="en-US" b="0" i="1" smtClean="0">
                            <a:latin typeface="Cambria Math"/>
                          </a:rPr>
                          <m:t>𝑌</m:t>
                        </m:r>
                      </m:e>
                    </m:d>
                    <m:r>
                      <a:rPr lang="en-US" b="0" i="1" smtClean="0">
                        <a:latin typeface="Cambria Math"/>
                      </a:rPr>
                      <m:t>=</m:t>
                    </m:r>
                    <m:nary>
                      <m:naryPr>
                        <m:chr m:val="∑"/>
                        <m:subHide m:val="on"/>
                        <m:supHide m:val="on"/>
                        <m:ctrlPr>
                          <a:rPr lang="en-US" b="0" i="1" smtClean="0">
                            <a:latin typeface="Cambria Math" panose="02040503050406030204" pitchFamily="18" charset="0"/>
                          </a:rPr>
                        </m:ctrlPr>
                      </m:naryPr>
                      <m:sub/>
                      <m:sup/>
                      <m:e>
                        <m:r>
                          <a:rPr lang="en-US" b="0" i="1" smtClean="0">
                            <a:latin typeface="Cambria Math"/>
                          </a:rPr>
                          <m:t>𝑉𝑎𝑟</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𝑖</m:t>
                            </m:r>
                          </m:sub>
                        </m:sSub>
                        <m:r>
                          <a:rPr lang="en-US" b="0" i="1" smtClean="0">
                            <a:latin typeface="Cambria Math"/>
                          </a:rPr>
                          <m:t>)</m:t>
                        </m:r>
                      </m:e>
                    </m:nary>
                    <m:r>
                      <a:rPr lang="en-US" b="0" i="1" smtClean="0">
                        <a:latin typeface="Cambria Math"/>
                      </a:rPr>
                      <m:t>+2</m:t>
                    </m:r>
                    <m:nary>
                      <m:naryPr>
                        <m:chr m:val="∑"/>
                        <m:ctrlPr>
                          <a:rPr lang="en-US" b="0" i="1" smtClean="0">
                            <a:latin typeface="Cambria Math" panose="02040503050406030204" pitchFamily="18" charset="0"/>
                          </a:rPr>
                        </m:ctrlPr>
                      </m:naryPr>
                      <m:sub>
                        <m:r>
                          <m:rPr>
                            <m:brk m:alnAt="23"/>
                          </m:rPr>
                          <a:rPr lang="en-US" b="0" i="1" smtClean="0">
                            <a:latin typeface="Cambria Math"/>
                          </a:rPr>
                          <m:t>𝑖</m:t>
                        </m:r>
                        <m:r>
                          <a:rPr lang="en-US" b="0" i="1" smtClean="0">
                            <a:latin typeface="Cambria Math"/>
                          </a:rPr>
                          <m:t>=1</m:t>
                        </m:r>
                      </m:sub>
                      <m:sup>
                        <m:r>
                          <a:rPr lang="en-US" b="0" i="1" smtClean="0">
                            <a:latin typeface="Cambria Math"/>
                          </a:rPr>
                          <m:t>𝑛</m:t>
                        </m:r>
                      </m:sup>
                      <m:e>
                        <m:nary>
                          <m:naryPr>
                            <m:chr m:val="∑"/>
                            <m:ctrlPr>
                              <a:rPr lang="en-US" b="0" i="1" smtClean="0">
                                <a:latin typeface="Cambria Math" panose="02040503050406030204" pitchFamily="18" charset="0"/>
                              </a:rPr>
                            </m:ctrlPr>
                          </m:naryPr>
                          <m:sub>
                            <m:r>
                              <m:rPr>
                                <m:brk m:alnAt="23"/>
                              </m:rPr>
                              <a:rPr lang="en-US" b="0" i="1" smtClean="0">
                                <a:latin typeface="Cambria Math"/>
                              </a:rPr>
                              <m:t>𝑗</m:t>
                            </m:r>
                            <m:r>
                              <a:rPr lang="en-US" b="0" i="1" smtClean="0">
                                <a:latin typeface="Cambria Math"/>
                              </a:rPr>
                              <m:t>=</m:t>
                            </m:r>
                            <m:r>
                              <a:rPr lang="en-US" b="0" i="1" smtClean="0">
                                <a:latin typeface="Cambria Math"/>
                              </a:rPr>
                              <m:t>𝑖</m:t>
                            </m:r>
                            <m:r>
                              <a:rPr lang="en-US" b="0" i="1" smtClean="0">
                                <a:latin typeface="Cambria Math"/>
                              </a:rPr>
                              <m:t>+1</m:t>
                            </m:r>
                          </m:sub>
                          <m:sup>
                            <m:r>
                              <a:rPr lang="en-US" b="0" i="1" smtClean="0">
                                <a:latin typeface="Cambria Math"/>
                              </a:rPr>
                              <m:t>𝑛</m:t>
                            </m:r>
                          </m:sup>
                          <m:e>
                            <m:r>
                              <a:rPr lang="en-US" b="0" i="1" smtClean="0">
                                <a:latin typeface="Cambria Math"/>
                              </a:rPr>
                              <m:t>𝐶𝑜𝑣</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𝑖</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𝑗</m:t>
                                </m:r>
                              </m:sub>
                            </m:sSub>
                            <m:r>
                              <a:rPr lang="en-US" b="0" i="1" smtClean="0">
                                <a:latin typeface="Cambria Math"/>
                              </a:rPr>
                              <m:t>)</m:t>
                            </m:r>
                          </m:e>
                        </m:nary>
                      </m:e>
                    </m:nary>
                  </m:oMath>
                </a14:m>
                <a:endParaRPr lang="en-US" dirty="0"/>
              </a:p>
              <a:p>
                <a:pPr lvl="1"/>
                <a:endParaRPr lang="en-US" dirty="0"/>
              </a:p>
              <a:p>
                <a:r>
                  <a:rPr lang="en-US" dirty="0"/>
                  <a:t>If </a:t>
                </a:r>
                <a:r>
                  <a:rPr lang="en-US" dirty="0" err="1"/>
                  <a:t>Xs</a:t>
                </a:r>
                <a:r>
                  <a:rPr lang="en-US" dirty="0"/>
                  <a:t> are mutually independent</a:t>
                </a:r>
              </a:p>
              <a:p>
                <a:pPr lvl="1"/>
                <a14:m>
                  <m:oMath xmlns:m="http://schemas.openxmlformats.org/officeDocument/2006/math">
                    <m:r>
                      <a:rPr lang="en-US" b="0" i="1" smtClean="0">
                        <a:latin typeface="Cambria Math"/>
                      </a:rPr>
                      <m:t>𝑉𝑎𝑟</m:t>
                    </m:r>
                    <m:d>
                      <m:dPr>
                        <m:ctrlPr>
                          <a:rPr lang="en-US" b="0" i="1" smtClean="0">
                            <a:latin typeface="Cambria Math" panose="02040503050406030204" pitchFamily="18" charset="0"/>
                          </a:rPr>
                        </m:ctrlPr>
                      </m:dPr>
                      <m:e>
                        <m:r>
                          <a:rPr lang="en-US" b="0" i="1" smtClean="0">
                            <a:latin typeface="Cambria Math"/>
                          </a:rPr>
                          <m:t>𝑌</m:t>
                        </m:r>
                      </m:e>
                    </m:d>
                    <m:r>
                      <a:rPr lang="en-US" b="0" i="1" smtClean="0">
                        <a:latin typeface="Cambria Math"/>
                      </a:rPr>
                      <m:t>=</m:t>
                    </m:r>
                    <m:nary>
                      <m:naryPr>
                        <m:chr m:val="∑"/>
                        <m:subHide m:val="on"/>
                        <m:supHide m:val="on"/>
                        <m:ctrlPr>
                          <a:rPr lang="en-US" b="0" i="1" smtClean="0">
                            <a:latin typeface="Cambria Math" panose="02040503050406030204" pitchFamily="18" charset="0"/>
                          </a:rPr>
                        </m:ctrlPr>
                      </m:naryPr>
                      <m:sub/>
                      <m:sup/>
                      <m:e>
                        <m:r>
                          <a:rPr lang="en-US" b="0" i="1" smtClean="0">
                            <a:latin typeface="Cambria Math"/>
                          </a:rPr>
                          <m:t>𝑉𝑎𝑟</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𝑖</m:t>
                            </m:r>
                          </m:sub>
                        </m:sSub>
                        <m:r>
                          <a:rPr lang="en-US" b="0" i="1" smtClean="0">
                            <a:latin typeface="Cambria Math"/>
                          </a:rPr>
                          <m:t>)</m:t>
                        </m:r>
                      </m:e>
                    </m:nary>
                  </m:oMath>
                </a14:m>
                <a:endParaRPr lang="en-US" dirty="0"/>
              </a:p>
              <a:p>
                <a:pPr lvl="1"/>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𝑀</m:t>
                        </m:r>
                      </m:e>
                      <m:sub>
                        <m:r>
                          <a:rPr lang="en-US" b="0" i="1" smtClean="0">
                            <a:latin typeface="Cambria Math"/>
                          </a:rPr>
                          <m:t>𝑌</m:t>
                        </m:r>
                      </m:sub>
                    </m:sSub>
                    <m:d>
                      <m:dPr>
                        <m:ctrlPr>
                          <a:rPr lang="en-US" b="0" i="1" smtClean="0">
                            <a:latin typeface="Cambria Math" panose="02040503050406030204" pitchFamily="18" charset="0"/>
                          </a:rPr>
                        </m:ctrlPr>
                      </m:dPr>
                      <m:e>
                        <m:r>
                          <a:rPr lang="en-US" b="0" i="1" smtClean="0">
                            <a:latin typeface="Cambria Math"/>
                          </a:rPr>
                          <m:t>𝑡</m:t>
                        </m:r>
                      </m:e>
                    </m:d>
                    <m:r>
                      <a:rPr lang="en-US" b="0" i="1" smtClean="0">
                        <a:latin typeface="Cambria Math"/>
                      </a:rPr>
                      <m:t>=</m:t>
                    </m:r>
                    <m:nary>
                      <m:naryPr>
                        <m:chr m:val="∏"/>
                        <m:ctrlPr>
                          <a:rPr lang="en-US" b="0" i="1" smtClean="0">
                            <a:latin typeface="Cambria Math" panose="02040503050406030204" pitchFamily="18" charset="0"/>
                          </a:rPr>
                        </m:ctrlPr>
                      </m:naryPr>
                      <m:sub>
                        <m:r>
                          <m:rPr>
                            <m:brk m:alnAt="23"/>
                          </m:rPr>
                          <a:rPr lang="en-US" b="0" i="1" smtClean="0">
                            <a:latin typeface="Cambria Math"/>
                          </a:rPr>
                          <m:t>𝑖</m:t>
                        </m:r>
                        <m:r>
                          <a:rPr lang="en-US" b="0" i="1" smtClean="0">
                            <a:latin typeface="Cambria Math"/>
                          </a:rPr>
                          <m:t>=1</m:t>
                        </m:r>
                      </m:sub>
                      <m:sup>
                        <m:r>
                          <a:rPr lang="en-US" b="0" i="1" smtClean="0">
                            <a:latin typeface="Cambria Math"/>
                          </a:rPr>
                          <m:t>𝑛</m:t>
                        </m:r>
                      </m:sup>
                      <m:e>
                        <m:sSub>
                          <m:sSubPr>
                            <m:ctrlPr>
                              <a:rPr lang="en-US" b="0" i="1" smtClean="0">
                                <a:latin typeface="Cambria Math" panose="02040503050406030204" pitchFamily="18" charset="0"/>
                              </a:rPr>
                            </m:ctrlPr>
                          </m:sSubPr>
                          <m:e>
                            <m:r>
                              <a:rPr lang="en-US" b="0" i="1" smtClean="0">
                                <a:latin typeface="Cambria Math"/>
                              </a:rPr>
                              <m:t>𝑀</m:t>
                            </m:r>
                          </m:e>
                          <m:sub>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𝑖</m:t>
                                </m:r>
                              </m:sub>
                            </m:sSub>
                          </m:sub>
                        </m:sSub>
                        <m:r>
                          <a:rPr lang="en-US" b="0" i="1" smtClean="0">
                            <a:latin typeface="Cambria Math"/>
                          </a:rPr>
                          <m:t>(</m:t>
                        </m:r>
                        <m:r>
                          <a:rPr lang="en-US" b="0" i="1" smtClean="0">
                            <a:latin typeface="Cambria Math"/>
                          </a:rPr>
                          <m:t>𝑡</m:t>
                        </m:r>
                        <m:r>
                          <a:rPr lang="en-US" b="0" i="1" smtClean="0">
                            <a:latin typeface="Cambria Math"/>
                          </a:rPr>
                          <m:t>)</m:t>
                        </m:r>
                      </m:e>
                    </m:nary>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659"/>
                </a:stretch>
              </a:blipFill>
            </p:spPr>
            <p:txBody>
              <a:bodyPr/>
              <a:lstStyle/>
              <a:p>
                <a:r>
                  <a:rPr lang="en-US">
                    <a:noFill/>
                  </a:rPr>
                  <a:t> </a:t>
                </a:r>
              </a:p>
            </p:txBody>
          </p:sp>
        </mc:Fallback>
      </mc:AlternateContent>
    </p:spTree>
    <p:extLst>
      <p:ext uri="{BB962C8B-B14F-4D97-AF65-F5344CB8AC3E}">
        <p14:creationId xmlns:p14="http://schemas.microsoft.com/office/powerpoint/2010/main" val="493438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Central Limit Theorem</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1"/>
                <a:ext cx="8229600" cy="5105400"/>
              </a:xfrm>
            </p:spPr>
            <p:txBody>
              <a:bodyPr>
                <a:normAutofit fontScale="85000" lnSpcReduction="10000"/>
              </a:bodyPr>
              <a:lstStyle/>
              <a:p>
                <a:pPr lvl="1"/>
                <a:r>
                  <a:rPr lang="en-US" dirty="0"/>
                  <a:t>X1, X2, …, </a:t>
                </a:r>
                <a:r>
                  <a:rPr lang="en-US" dirty="0" err="1"/>
                  <a:t>Xn</a:t>
                </a:r>
                <a:r>
                  <a:rPr lang="en-US" dirty="0"/>
                  <a:t> are independent random variables with the same distribution of mean </a:t>
                </a:r>
                <a:r>
                  <a:rPr lang="el-GR" dirty="0">
                    <a:latin typeface="Calibri"/>
                  </a:rPr>
                  <a:t>μ</a:t>
                </a:r>
                <a:r>
                  <a:rPr lang="en-US" dirty="0">
                    <a:latin typeface="Calibri"/>
                  </a:rPr>
                  <a:t> and standard deviation </a:t>
                </a:r>
                <a:r>
                  <a:rPr lang="el-GR" dirty="0">
                    <a:latin typeface="Calibri"/>
                  </a:rPr>
                  <a:t>σ</a:t>
                </a:r>
                <a:endParaRPr lang="en-US" dirty="0">
                  <a:latin typeface="Calibri"/>
                </a:endParaRPr>
              </a:p>
              <a:p>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𝑌</m:t>
                        </m:r>
                      </m:e>
                      <m:sub>
                        <m:r>
                          <a:rPr lang="en-US" b="0" i="1" smtClean="0">
                            <a:latin typeface="Cambria Math"/>
                          </a:rPr>
                          <m:t>𝑛</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1</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2</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𝑋</m:t>
                        </m:r>
                      </m:e>
                      <m:sub>
                        <m:r>
                          <a:rPr lang="en-US" b="0" i="1" smtClean="0">
                            <a:latin typeface="Cambria Math"/>
                          </a:rPr>
                          <m:t>𝑛</m:t>
                        </m:r>
                      </m:sub>
                    </m:sSub>
                  </m:oMath>
                </a14:m>
                <a:endParaRPr lang="en-US" dirty="0"/>
              </a:p>
              <a:p>
                <a:endParaRPr lang="en-US" dirty="0"/>
              </a:p>
              <a:p>
                <a14:m>
                  <m:oMath xmlns:m="http://schemas.openxmlformats.org/officeDocument/2006/math">
                    <m:r>
                      <a:rPr lang="en-US" b="0" i="1" smtClean="0">
                        <a:latin typeface="Cambria Math"/>
                      </a:rPr>
                      <m:t>𝐸</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𝑌</m:t>
                            </m:r>
                          </m:e>
                          <m:sub>
                            <m:r>
                              <a:rPr lang="en-US" b="0" i="1" smtClean="0">
                                <a:latin typeface="Cambria Math"/>
                              </a:rPr>
                              <m:t>𝑛</m:t>
                            </m:r>
                          </m:sub>
                        </m:sSub>
                      </m:e>
                    </m:d>
                    <m:r>
                      <a:rPr lang="en-US" b="0" i="1" smtClean="0">
                        <a:latin typeface="Cambria Math"/>
                      </a:rPr>
                      <m:t>=</m:t>
                    </m:r>
                    <m:r>
                      <a:rPr lang="en-US" b="0" i="1" smtClean="0">
                        <a:latin typeface="Cambria Math"/>
                      </a:rPr>
                      <m:t>𝑛</m:t>
                    </m:r>
                    <m:r>
                      <a:rPr lang="en-US" b="0" i="1" smtClean="0">
                        <a:latin typeface="Cambria Math"/>
                        <a:ea typeface="Cambria Math"/>
                      </a:rPr>
                      <m:t>𝜇</m:t>
                    </m:r>
                  </m:oMath>
                </a14:m>
                <a:endParaRPr lang="en-US" dirty="0"/>
              </a:p>
              <a:p>
                <a14:m>
                  <m:oMath xmlns:m="http://schemas.openxmlformats.org/officeDocument/2006/math">
                    <m:r>
                      <a:rPr lang="en-US" b="0" i="1" smtClean="0">
                        <a:latin typeface="Cambria Math"/>
                      </a:rPr>
                      <m:t>𝑉𝑎𝑟</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𝑌</m:t>
                            </m:r>
                          </m:e>
                          <m:sub>
                            <m:r>
                              <a:rPr lang="en-US" b="0" i="1" smtClean="0">
                                <a:latin typeface="Cambria Math"/>
                              </a:rPr>
                              <m:t>𝑛</m:t>
                            </m:r>
                          </m:sub>
                        </m:sSub>
                      </m:e>
                    </m:d>
                    <m:r>
                      <a:rPr lang="en-US" b="0" i="1" smtClean="0">
                        <a:latin typeface="Cambria Math"/>
                      </a:rPr>
                      <m:t>=</m:t>
                    </m:r>
                    <m:r>
                      <a:rPr lang="en-US" b="0" i="1" smtClean="0">
                        <a:latin typeface="Cambria Math"/>
                      </a:rPr>
                      <m:t>𝑛</m:t>
                    </m:r>
                    <m:sSup>
                      <m:sSupPr>
                        <m:ctrlPr>
                          <a:rPr lang="en-US" b="0" i="1" smtClean="0">
                            <a:latin typeface="Cambria Math" panose="02040503050406030204" pitchFamily="18" charset="0"/>
                          </a:rPr>
                        </m:ctrlPr>
                      </m:sSupPr>
                      <m:e>
                        <m:r>
                          <a:rPr lang="en-US" b="0" i="1" smtClean="0">
                            <a:latin typeface="Cambria Math"/>
                            <a:ea typeface="Cambria Math"/>
                          </a:rPr>
                          <m:t>𝜎</m:t>
                        </m:r>
                      </m:e>
                      <m:sup>
                        <m:r>
                          <a:rPr lang="en-US" b="0" i="1" smtClean="0">
                            <a:latin typeface="Cambria Math"/>
                          </a:rPr>
                          <m:t>2</m:t>
                        </m:r>
                      </m:sup>
                    </m:sSup>
                  </m:oMath>
                </a14:m>
                <a:endParaRPr lang="en-US" dirty="0"/>
              </a:p>
              <a:p>
                <a:r>
                  <a:rPr lang="en-US" dirty="0"/>
                  <a:t>As n increases, </a:t>
                </a:r>
                <a:r>
                  <a:rPr lang="en-US" dirty="0" err="1"/>
                  <a:t>Yn</a:t>
                </a:r>
                <a:r>
                  <a:rPr lang="en-US" dirty="0"/>
                  <a:t> approaches the normal distribution </a:t>
                </a:r>
                <a14:m>
                  <m:oMath xmlns:m="http://schemas.openxmlformats.org/officeDocument/2006/math">
                    <m:r>
                      <a:rPr lang="en-US" b="0" i="1" smtClean="0">
                        <a:latin typeface="Cambria Math"/>
                      </a:rPr>
                      <m:t>𝑁</m:t>
                    </m:r>
                    <m:r>
                      <a:rPr lang="en-US" b="0" i="1" smtClean="0">
                        <a:latin typeface="Cambria Math"/>
                      </a:rPr>
                      <m:t>(</m:t>
                    </m:r>
                    <m:r>
                      <a:rPr lang="en-US" b="0" i="1" smtClean="0">
                        <a:latin typeface="Cambria Math"/>
                      </a:rPr>
                      <m:t>𝑛</m:t>
                    </m:r>
                    <m:r>
                      <a:rPr lang="en-US" b="0" i="1" smtClean="0">
                        <a:latin typeface="Cambria Math"/>
                        <a:ea typeface="Cambria Math"/>
                      </a:rPr>
                      <m:t>𝜇</m:t>
                    </m:r>
                    <m:r>
                      <a:rPr lang="en-US" b="0" i="1" smtClean="0">
                        <a:latin typeface="Cambria Math"/>
                        <a:ea typeface="Cambria Math"/>
                      </a:rPr>
                      <m:t>,</m:t>
                    </m:r>
                    <m:r>
                      <a:rPr lang="en-US" b="0" i="1" smtClean="0">
                        <a:latin typeface="Cambria Math"/>
                        <a:ea typeface="Cambria Math"/>
                      </a:rPr>
                      <m:t>𝑛</m:t>
                    </m:r>
                    <m:sSup>
                      <m:sSupPr>
                        <m:ctrlPr>
                          <a:rPr lang="en-US" b="0" i="1" smtClean="0">
                            <a:latin typeface="Cambria Math" panose="02040503050406030204" pitchFamily="18" charset="0"/>
                            <a:ea typeface="Cambria Math"/>
                          </a:rPr>
                        </m:ctrlPr>
                      </m:sSupPr>
                      <m:e>
                        <m:r>
                          <a:rPr lang="en-US" b="0" i="1" smtClean="0">
                            <a:latin typeface="Cambria Math"/>
                            <a:ea typeface="Cambria Math"/>
                          </a:rPr>
                          <m:t>𝜎</m:t>
                        </m:r>
                      </m:e>
                      <m:sup>
                        <m:r>
                          <a:rPr lang="en-US" b="0" i="1" smtClean="0">
                            <a:latin typeface="Cambria Math"/>
                            <a:ea typeface="Cambria Math"/>
                          </a:rPr>
                          <m:t>2</m:t>
                        </m:r>
                      </m:sup>
                    </m:sSup>
                    <m:r>
                      <a:rPr lang="en-US" b="0" i="1" smtClean="0">
                        <a:latin typeface="Cambria Math"/>
                        <a:ea typeface="Cambria Math"/>
                      </a:rPr>
                      <m:t>)</m:t>
                    </m:r>
                  </m:oMath>
                </a14:m>
                <a:endParaRPr lang="en-US" dirty="0"/>
              </a:p>
              <a:p>
                <a:endParaRPr lang="en-US" dirty="0"/>
              </a:p>
              <a:p>
                <a:r>
                  <a:rPr lang="en-US" dirty="0"/>
                  <a:t>Questions asking about probabilities for large sums of independent random variables are often asking to use the normal approximation (integer correction sometimes necessary).</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1"/>
                <a:ext cx="8229600" cy="5105400"/>
              </a:xfrm>
              <a:blipFill rotWithShape="1">
                <a:blip r:embed="rId2"/>
                <a:stretch>
                  <a:fillRect t="-836" r="-1407" b="-956"/>
                </a:stretch>
              </a:blipFill>
            </p:spPr>
            <p:txBody>
              <a:bodyPr/>
              <a:lstStyle/>
              <a:p>
                <a:r>
                  <a:rPr lang="en-US">
                    <a:noFill/>
                  </a:rPr>
                  <a:t> </a:t>
                </a:r>
              </a:p>
            </p:txBody>
          </p:sp>
        </mc:Fallback>
      </mc:AlternateContent>
    </p:spTree>
    <p:extLst>
      <p:ext uri="{BB962C8B-B14F-4D97-AF65-F5344CB8AC3E}">
        <p14:creationId xmlns:p14="http://schemas.microsoft.com/office/powerpoint/2010/main" val="776397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Sums of certain distribution</a:t>
            </a:r>
          </a:p>
        </p:txBody>
      </p:sp>
      <p:sp>
        <p:nvSpPr>
          <p:cNvPr id="3" name="Content Placeholder 2"/>
          <p:cNvSpPr>
            <a:spLocks noGrp="1"/>
          </p:cNvSpPr>
          <p:nvPr>
            <p:ph idx="1"/>
          </p:nvPr>
        </p:nvSpPr>
        <p:spPr>
          <a:xfrm>
            <a:off x="457200" y="1775191"/>
            <a:ext cx="8229600" cy="663209"/>
          </a:xfrm>
        </p:spPr>
        <p:txBody>
          <a:bodyPr/>
          <a:lstStyle/>
          <a:p>
            <a:r>
              <a:rPr lang="en-US" dirty="0"/>
              <a:t>This table is on page 280 of the </a:t>
            </a:r>
            <a:r>
              <a:rPr lang="en-US" dirty="0" err="1"/>
              <a:t>Actex</a:t>
            </a:r>
            <a:r>
              <a:rPr lang="en-US" dirty="0"/>
              <a:t> manual</a:t>
            </a: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2209698823"/>
                  </p:ext>
                </p:extLst>
              </p:nvPr>
            </p:nvGraphicFramePr>
            <p:xfrm>
              <a:off x="1371600" y="2590800"/>
              <a:ext cx="6096000" cy="3048000"/>
            </p:xfrm>
            <a:graphic>
              <a:graphicData uri="http://schemas.openxmlformats.org/drawingml/2006/table">
                <a:tbl>
                  <a:tblPr firstRow="1" bandRow="1">
                    <a:tableStyleId>{3B4B98B0-60AC-42C2-AFA5-B58CD77FA1E5}</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508000">
                    <a:tc>
                      <a:txBody>
                        <a:bodyPr/>
                        <a:lstStyle/>
                        <a:p>
                          <a:pPr algn="ctr"/>
                          <a:r>
                            <a:rPr lang="en-US" sz="2000" dirty="0"/>
                            <a:t>Distribution of Xi</a:t>
                          </a:r>
                        </a:p>
                      </a:txBody>
                      <a:tcPr/>
                    </a:tc>
                    <a:tc>
                      <a:txBody>
                        <a:bodyPr/>
                        <a:lstStyle/>
                        <a:p>
                          <a:pPr algn="ctr"/>
                          <a:r>
                            <a:rPr lang="en-US" sz="2000" dirty="0"/>
                            <a:t>Distribution</a:t>
                          </a:r>
                          <a:r>
                            <a:rPr lang="en-US" sz="2000" baseline="0" dirty="0"/>
                            <a:t> of Y</a:t>
                          </a:r>
                          <a:endParaRPr lang="en-US" sz="2000" dirty="0"/>
                        </a:p>
                      </a:txBody>
                      <a:tcPr/>
                    </a:tc>
                    <a:extLst>
                      <a:ext uri="{0D108BD9-81ED-4DB2-BD59-A6C34878D82A}">
                        <a16:rowId xmlns:a16="http://schemas.microsoft.com/office/drawing/2014/main" val="10000"/>
                      </a:ext>
                    </a:extLst>
                  </a:tr>
                  <a:tr h="508000">
                    <a:tc>
                      <a:txBody>
                        <a:bodyPr/>
                        <a:lstStyle/>
                        <a:p>
                          <a:pPr algn="ctr"/>
                          <a:r>
                            <a:rPr lang="en-US" sz="2000" dirty="0"/>
                            <a:t>Bernoulli </a:t>
                          </a:r>
                          <a:r>
                            <a:rPr lang="en-US" sz="2000" baseline="0" dirty="0"/>
                            <a:t>B(1,p)</a:t>
                          </a:r>
                          <a:endParaRPr lang="en-US" sz="2000" dirty="0"/>
                        </a:p>
                      </a:txBody>
                      <a:tcPr/>
                    </a:tc>
                    <a:tc>
                      <a:txBody>
                        <a:bodyPr/>
                        <a:lstStyle/>
                        <a:p>
                          <a:pPr algn="ctr"/>
                          <a:r>
                            <a:rPr lang="en-US" sz="2000" dirty="0"/>
                            <a:t>Binomial</a:t>
                          </a:r>
                          <a:r>
                            <a:rPr lang="en-US" sz="2000" baseline="0" dirty="0"/>
                            <a:t> B(</a:t>
                          </a:r>
                          <a:r>
                            <a:rPr lang="en-US" sz="2000" baseline="0" dirty="0" err="1"/>
                            <a:t>k,p</a:t>
                          </a:r>
                          <a:r>
                            <a:rPr lang="en-US" sz="2000" baseline="0" dirty="0"/>
                            <a:t>)</a:t>
                          </a:r>
                          <a:endParaRPr lang="en-US" sz="2000" dirty="0"/>
                        </a:p>
                      </a:txBody>
                      <a:tcPr/>
                    </a:tc>
                    <a:extLst>
                      <a:ext uri="{0D108BD9-81ED-4DB2-BD59-A6C34878D82A}">
                        <a16:rowId xmlns:a16="http://schemas.microsoft.com/office/drawing/2014/main" val="10001"/>
                      </a:ext>
                    </a:extLst>
                  </a:tr>
                  <a:tr h="508000">
                    <a:tc>
                      <a:txBody>
                        <a:bodyPr/>
                        <a:lstStyle/>
                        <a:p>
                          <a:pPr algn="ctr"/>
                          <a:r>
                            <a:rPr lang="en-US" sz="2000" dirty="0"/>
                            <a:t>Binomial B(</a:t>
                          </a:r>
                          <a:r>
                            <a:rPr lang="en-US" sz="2000" dirty="0" err="1"/>
                            <a:t>n,p</a:t>
                          </a:r>
                          <a:r>
                            <a:rPr lang="en-US" sz="2000" dirty="0"/>
                            <a:t>)</a:t>
                          </a:r>
                        </a:p>
                      </a:txBody>
                      <a:tcPr/>
                    </a:tc>
                    <a:tc>
                      <a:txBody>
                        <a:bodyPr/>
                        <a:lstStyle/>
                        <a:p>
                          <a:pPr algn="ctr"/>
                          <a:r>
                            <a:rPr lang="en-US" sz="2000" dirty="0"/>
                            <a:t>Binomial B(</a:t>
                          </a:r>
                          <a14:m>
                            <m:oMath xmlns:m="http://schemas.openxmlformats.org/officeDocument/2006/math">
                              <m:nary>
                                <m:naryPr>
                                  <m:chr m:val="∑"/>
                                  <m:subHide m:val="on"/>
                                  <m:supHide m:val="on"/>
                                  <m:ctrlPr>
                                    <a:rPr lang="en-US" sz="2000" i="1" smtClean="0">
                                      <a:latin typeface="Cambria Math" panose="02040503050406030204" pitchFamily="18" charset="0"/>
                                    </a:rPr>
                                  </m:ctrlPr>
                                </m:naryPr>
                                <m:sub/>
                                <m:sup/>
                                <m:e>
                                  <m:sSub>
                                    <m:sSubPr>
                                      <m:ctrlPr>
                                        <a:rPr lang="en-US" sz="2000" i="1" smtClean="0">
                                          <a:latin typeface="Cambria Math" panose="02040503050406030204" pitchFamily="18" charset="0"/>
                                        </a:rPr>
                                      </m:ctrlPr>
                                    </m:sSubPr>
                                    <m:e>
                                      <m:r>
                                        <a:rPr lang="en-US" sz="2000" b="0" i="1" smtClean="0">
                                          <a:latin typeface="Cambria Math"/>
                                        </a:rPr>
                                        <m:t>𝑛</m:t>
                                      </m:r>
                                    </m:e>
                                    <m:sub>
                                      <m:r>
                                        <a:rPr lang="en-US" sz="2000" b="0" i="1" smtClean="0">
                                          <a:latin typeface="Cambria Math"/>
                                        </a:rPr>
                                        <m:t>𝑖</m:t>
                                      </m:r>
                                    </m:sub>
                                  </m:sSub>
                                </m:e>
                              </m:nary>
                            </m:oMath>
                          </a14:m>
                          <a:r>
                            <a:rPr lang="en-US" sz="2000" dirty="0"/>
                            <a:t> ,p)</a:t>
                          </a:r>
                        </a:p>
                      </a:txBody>
                      <a:tcPr/>
                    </a:tc>
                    <a:extLst>
                      <a:ext uri="{0D108BD9-81ED-4DB2-BD59-A6C34878D82A}">
                        <a16:rowId xmlns:a16="http://schemas.microsoft.com/office/drawing/2014/main" val="10002"/>
                      </a:ext>
                    </a:extLst>
                  </a:tr>
                  <a:tr h="508000">
                    <a:tc>
                      <a:txBody>
                        <a:bodyPr/>
                        <a:lstStyle/>
                        <a:p>
                          <a:pPr algn="ctr"/>
                          <a:r>
                            <a:rPr lang="en-US" sz="2000" dirty="0"/>
                            <a:t>Poisson</a:t>
                          </a:r>
                          <a:r>
                            <a:rPr lang="en-US" sz="2000" baseline="0" dirty="0"/>
                            <a:t> </a:t>
                          </a:r>
                          <a14:m>
                            <m:oMath xmlns:m="http://schemas.openxmlformats.org/officeDocument/2006/math">
                              <m:sSub>
                                <m:sSubPr>
                                  <m:ctrlPr>
                                    <a:rPr lang="en-US" sz="2000" i="1" baseline="0" smtClean="0">
                                      <a:latin typeface="Cambria Math" panose="02040503050406030204" pitchFamily="18" charset="0"/>
                                    </a:rPr>
                                  </m:ctrlPr>
                                </m:sSubPr>
                                <m:e>
                                  <m:r>
                                    <m:rPr>
                                      <m:sty m:val="p"/>
                                    </m:rPr>
                                    <a:rPr lang="el-GR" sz="2000" i="1" baseline="0" smtClean="0">
                                      <a:latin typeface="Cambria Math"/>
                                    </a:rPr>
                                    <m:t>λ</m:t>
                                  </m:r>
                                </m:e>
                                <m:sub>
                                  <m:r>
                                    <a:rPr lang="en-US" sz="2000" b="0" i="1" baseline="0" smtClean="0">
                                      <a:latin typeface="Cambria Math"/>
                                    </a:rPr>
                                    <m:t>𝑖</m:t>
                                  </m:r>
                                </m:sub>
                              </m:sSub>
                            </m:oMath>
                          </a14:m>
                          <a:endParaRPr lang="en-US" sz="2000" dirty="0"/>
                        </a:p>
                      </a:txBody>
                      <a:tcPr/>
                    </a:tc>
                    <a:tc>
                      <a:txBody>
                        <a:bodyPr/>
                        <a:lstStyle/>
                        <a:p>
                          <a:pPr algn="ctr"/>
                          <a:r>
                            <a:rPr lang="en-US" sz="2000" dirty="0"/>
                            <a:t>Poisson </a:t>
                          </a:r>
                          <a14:m>
                            <m:oMath xmlns:m="http://schemas.openxmlformats.org/officeDocument/2006/math">
                              <m:nary>
                                <m:naryPr>
                                  <m:chr m:val="∑"/>
                                  <m:subHide m:val="on"/>
                                  <m:supHide m:val="on"/>
                                  <m:ctrlPr>
                                    <a:rPr lang="en-US" sz="2000" i="1" smtClean="0">
                                      <a:latin typeface="Cambria Math" panose="02040503050406030204" pitchFamily="18" charset="0"/>
                                    </a:rPr>
                                  </m:ctrlPr>
                                </m:naryPr>
                                <m:sub/>
                                <m:sup/>
                                <m:e>
                                  <m:sSub>
                                    <m:sSubPr>
                                      <m:ctrlPr>
                                        <a:rPr lang="en-US" sz="2000" i="1" smtClean="0">
                                          <a:latin typeface="Cambria Math" panose="02040503050406030204" pitchFamily="18" charset="0"/>
                                        </a:rPr>
                                      </m:ctrlPr>
                                    </m:sSubPr>
                                    <m:e>
                                      <m:r>
                                        <m:rPr>
                                          <m:sty m:val="p"/>
                                        </m:rPr>
                                        <a:rPr lang="el-GR" sz="2000" i="1" smtClean="0">
                                          <a:latin typeface="Cambria Math"/>
                                        </a:rPr>
                                        <m:t>λ</m:t>
                                      </m:r>
                                    </m:e>
                                    <m:sub>
                                      <m:r>
                                        <a:rPr lang="en-US" sz="2000" b="0" i="1" smtClean="0">
                                          <a:latin typeface="Cambria Math"/>
                                        </a:rPr>
                                        <m:t>𝑖</m:t>
                                      </m:r>
                                    </m:sub>
                                  </m:sSub>
                                </m:e>
                              </m:nary>
                            </m:oMath>
                          </a14:m>
                          <a:endParaRPr lang="en-US" sz="2000" dirty="0"/>
                        </a:p>
                      </a:txBody>
                      <a:tcPr/>
                    </a:tc>
                    <a:extLst>
                      <a:ext uri="{0D108BD9-81ED-4DB2-BD59-A6C34878D82A}">
                        <a16:rowId xmlns:a16="http://schemas.microsoft.com/office/drawing/2014/main" val="10003"/>
                      </a:ext>
                    </a:extLst>
                  </a:tr>
                  <a:tr h="508000">
                    <a:tc>
                      <a:txBody>
                        <a:bodyPr/>
                        <a:lstStyle/>
                        <a:p>
                          <a:pPr algn="ctr"/>
                          <a:r>
                            <a:rPr lang="en-US" sz="2000" dirty="0"/>
                            <a:t>Geometric p</a:t>
                          </a:r>
                        </a:p>
                      </a:txBody>
                      <a:tcPr/>
                    </a:tc>
                    <a:tc>
                      <a:txBody>
                        <a:bodyPr/>
                        <a:lstStyle/>
                        <a:p>
                          <a:pPr algn="ctr"/>
                          <a:r>
                            <a:rPr lang="en-US" sz="2000" dirty="0"/>
                            <a:t>Negative</a:t>
                          </a:r>
                          <a:r>
                            <a:rPr lang="en-US" sz="2000" baseline="0" dirty="0"/>
                            <a:t> binomial </a:t>
                          </a:r>
                          <a:r>
                            <a:rPr lang="en-US" sz="2000" baseline="0" dirty="0" err="1"/>
                            <a:t>k,p</a:t>
                          </a:r>
                          <a:endParaRPr lang="en-US" sz="2000" dirty="0"/>
                        </a:p>
                      </a:txBody>
                      <a:tcPr/>
                    </a:tc>
                    <a:extLst>
                      <a:ext uri="{0D108BD9-81ED-4DB2-BD59-A6C34878D82A}">
                        <a16:rowId xmlns:a16="http://schemas.microsoft.com/office/drawing/2014/main" val="10004"/>
                      </a:ext>
                    </a:extLst>
                  </a:tr>
                  <a:tr h="508000">
                    <a:tc>
                      <a:txBody>
                        <a:bodyPr/>
                        <a:lstStyle/>
                        <a:p>
                          <a:pPr algn="ctr"/>
                          <a:r>
                            <a:rPr lang="en-US" sz="2000" dirty="0"/>
                            <a:t>Normal</a:t>
                          </a:r>
                          <a:r>
                            <a:rPr lang="en-US" sz="2000" baseline="0" dirty="0"/>
                            <a:t> N(</a:t>
                          </a:r>
                          <a:r>
                            <a:rPr lang="el-GR" sz="2000" baseline="0" dirty="0">
                              <a:latin typeface="Calibri"/>
                            </a:rPr>
                            <a:t>μ</a:t>
                          </a:r>
                          <a:r>
                            <a:rPr lang="en-US" sz="2000" baseline="0" dirty="0">
                              <a:latin typeface="Calibri"/>
                            </a:rPr>
                            <a:t>,</a:t>
                          </a:r>
                          <a:r>
                            <a:rPr lang="el-GR" sz="2000" baseline="0" dirty="0">
                              <a:latin typeface="Calibri"/>
                            </a:rPr>
                            <a:t>σ</a:t>
                          </a:r>
                          <a:r>
                            <a:rPr lang="en-US" sz="2000" baseline="30000" dirty="0">
                              <a:latin typeface="Calibri"/>
                            </a:rPr>
                            <a:t>2</a:t>
                          </a:r>
                          <a:r>
                            <a:rPr lang="en-US" sz="2000" baseline="0" dirty="0">
                              <a:latin typeface="Calibri"/>
                            </a:rPr>
                            <a:t>)</a:t>
                          </a:r>
                          <a:endParaRPr lang="en-US" sz="2000" dirty="0"/>
                        </a:p>
                      </a:txBody>
                      <a:tcPr/>
                    </a:tc>
                    <a:tc>
                      <a:txBody>
                        <a:bodyPr/>
                        <a:lstStyle/>
                        <a:p>
                          <a:pPr algn="ctr"/>
                          <a:r>
                            <a:rPr lang="en-US" sz="2000" dirty="0"/>
                            <a:t>Normal N(</a:t>
                          </a:r>
                          <a14:m>
                            <m:oMath xmlns:m="http://schemas.openxmlformats.org/officeDocument/2006/math">
                              <m:nary>
                                <m:naryPr>
                                  <m:chr m:val="∑"/>
                                  <m:subHide m:val="on"/>
                                  <m:supHide m:val="on"/>
                                  <m:ctrlPr>
                                    <a:rPr lang="en-US" sz="2000" i="1" smtClean="0">
                                      <a:latin typeface="Cambria Math" panose="02040503050406030204" pitchFamily="18" charset="0"/>
                                    </a:rPr>
                                  </m:ctrlPr>
                                </m:naryPr>
                                <m:sub/>
                                <m:sup/>
                                <m:e>
                                  <m:sSub>
                                    <m:sSubPr>
                                      <m:ctrlPr>
                                        <a:rPr lang="en-US" sz="2000" i="1" smtClean="0">
                                          <a:latin typeface="Cambria Math" panose="02040503050406030204" pitchFamily="18" charset="0"/>
                                        </a:rPr>
                                      </m:ctrlPr>
                                    </m:sSubPr>
                                    <m:e>
                                      <m:r>
                                        <a:rPr lang="en-US" sz="2000" i="1" smtClean="0">
                                          <a:latin typeface="Cambria Math"/>
                                          <a:ea typeface="Cambria Math"/>
                                        </a:rPr>
                                        <m:t>𝜇</m:t>
                                      </m:r>
                                    </m:e>
                                    <m:sub>
                                      <m:r>
                                        <a:rPr lang="en-US" sz="2000" b="0" i="1" smtClean="0">
                                          <a:latin typeface="Cambria Math"/>
                                        </a:rPr>
                                        <m:t>𝑖</m:t>
                                      </m:r>
                                    </m:sub>
                                  </m:sSub>
                                </m:e>
                              </m:nary>
                            </m:oMath>
                          </a14:m>
                          <a:r>
                            <a:rPr lang="en-US" sz="2000" dirty="0"/>
                            <a:t> ,</a:t>
                          </a:r>
                          <a14:m>
                            <m:oMath xmlns:m="http://schemas.openxmlformats.org/officeDocument/2006/math">
                              <m:nary>
                                <m:naryPr>
                                  <m:chr m:val="∑"/>
                                  <m:subHide m:val="on"/>
                                  <m:supHide m:val="on"/>
                                  <m:ctrlPr>
                                    <a:rPr lang="en-US" sz="2000" i="1" dirty="0" smtClean="0">
                                      <a:latin typeface="Cambria Math" panose="02040503050406030204" pitchFamily="18" charset="0"/>
                                    </a:rPr>
                                  </m:ctrlPr>
                                </m:naryPr>
                                <m:sub/>
                                <m:sup/>
                                <m:e>
                                  <m:sSub>
                                    <m:sSubPr>
                                      <m:ctrlPr>
                                        <a:rPr lang="en-US" sz="2000" i="1" dirty="0" smtClean="0">
                                          <a:latin typeface="Cambria Math" panose="02040503050406030204" pitchFamily="18" charset="0"/>
                                        </a:rPr>
                                      </m:ctrlPr>
                                    </m:sSubPr>
                                    <m:e>
                                      <m:sSup>
                                        <m:sSupPr>
                                          <m:ctrlPr>
                                            <a:rPr lang="en-US" sz="2000" i="1" dirty="0" smtClean="0">
                                              <a:latin typeface="Cambria Math" panose="02040503050406030204" pitchFamily="18" charset="0"/>
                                            </a:rPr>
                                          </m:ctrlPr>
                                        </m:sSupPr>
                                        <m:e>
                                          <m:r>
                                            <a:rPr lang="en-US" sz="2000" i="1" dirty="0" smtClean="0">
                                              <a:latin typeface="Cambria Math"/>
                                              <a:ea typeface="Cambria Math"/>
                                            </a:rPr>
                                            <m:t>𝜎</m:t>
                                          </m:r>
                                        </m:e>
                                        <m:sup>
                                          <m:r>
                                            <a:rPr lang="en-US" sz="2000" b="0" i="1" dirty="0" smtClean="0">
                                              <a:latin typeface="Cambria Math"/>
                                            </a:rPr>
                                            <m:t>2</m:t>
                                          </m:r>
                                        </m:sup>
                                      </m:sSup>
                                    </m:e>
                                    <m:sub>
                                      <m:r>
                                        <a:rPr lang="en-US" sz="2000" b="0" i="1" dirty="0" smtClean="0">
                                          <a:latin typeface="Cambria Math"/>
                                        </a:rPr>
                                        <m:t>𝑖</m:t>
                                      </m:r>
                                    </m:sub>
                                  </m:sSub>
                                </m:e>
                              </m:nary>
                            </m:oMath>
                          </a14:m>
                          <a:r>
                            <a:rPr lang="en-US" sz="2000" dirty="0"/>
                            <a:t>)</a:t>
                          </a:r>
                        </a:p>
                      </a:txBody>
                      <a:tcPr/>
                    </a:tc>
                    <a:extLst>
                      <a:ext uri="{0D108BD9-81ED-4DB2-BD59-A6C34878D82A}">
                        <a16:rowId xmlns:a16="http://schemas.microsoft.com/office/drawing/2014/main" val="10005"/>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2209698823"/>
                  </p:ext>
                </p:extLst>
              </p:nvPr>
            </p:nvGraphicFramePr>
            <p:xfrm>
              <a:off x="1371600" y="2590800"/>
              <a:ext cx="6096000" cy="3048000"/>
            </p:xfrm>
            <a:graphic>
              <a:graphicData uri="http://schemas.openxmlformats.org/drawingml/2006/table">
                <a:tbl>
                  <a:tblPr firstRow="1" bandRow="1">
                    <a:tableStyleId>{3B4B98B0-60AC-42C2-AFA5-B58CD77FA1E5}</a:tableStyleId>
                  </a:tblPr>
                  <a:tblGrid>
                    <a:gridCol w="3048000"/>
                    <a:gridCol w="3048000"/>
                  </a:tblGrid>
                  <a:tr h="508000">
                    <a:tc>
                      <a:txBody>
                        <a:bodyPr/>
                        <a:lstStyle/>
                        <a:p>
                          <a:pPr algn="ctr"/>
                          <a:r>
                            <a:rPr lang="en-US" sz="2000" dirty="0" smtClean="0"/>
                            <a:t>Distribution of Xi</a:t>
                          </a:r>
                          <a:endParaRPr lang="en-US" sz="2000" dirty="0"/>
                        </a:p>
                      </a:txBody>
                      <a:tcPr/>
                    </a:tc>
                    <a:tc>
                      <a:txBody>
                        <a:bodyPr/>
                        <a:lstStyle/>
                        <a:p>
                          <a:pPr algn="ctr"/>
                          <a:r>
                            <a:rPr lang="en-US" sz="2000" dirty="0" smtClean="0"/>
                            <a:t>Distribution</a:t>
                          </a:r>
                          <a:r>
                            <a:rPr lang="en-US" sz="2000" baseline="0" dirty="0" smtClean="0"/>
                            <a:t> of Y</a:t>
                          </a:r>
                          <a:endParaRPr lang="en-US" sz="2000" dirty="0"/>
                        </a:p>
                      </a:txBody>
                      <a:tcPr/>
                    </a:tc>
                  </a:tr>
                  <a:tr h="508000">
                    <a:tc>
                      <a:txBody>
                        <a:bodyPr/>
                        <a:lstStyle/>
                        <a:p>
                          <a:pPr algn="ctr"/>
                          <a:r>
                            <a:rPr lang="en-US" sz="2000" dirty="0" smtClean="0"/>
                            <a:t>Bernoulli </a:t>
                          </a:r>
                          <a:r>
                            <a:rPr lang="en-US" sz="2000" baseline="0" dirty="0" smtClean="0"/>
                            <a:t>B(1,p)</a:t>
                          </a:r>
                          <a:endParaRPr lang="en-US" sz="2000" dirty="0"/>
                        </a:p>
                      </a:txBody>
                      <a:tcPr/>
                    </a:tc>
                    <a:tc>
                      <a:txBody>
                        <a:bodyPr/>
                        <a:lstStyle/>
                        <a:p>
                          <a:pPr algn="ctr"/>
                          <a:r>
                            <a:rPr lang="en-US" sz="2000" dirty="0" smtClean="0"/>
                            <a:t>Binomial</a:t>
                          </a:r>
                          <a:r>
                            <a:rPr lang="en-US" sz="2000" baseline="0" dirty="0" smtClean="0"/>
                            <a:t> B(</a:t>
                          </a:r>
                          <a:r>
                            <a:rPr lang="en-US" sz="2000" baseline="0" dirty="0" err="1" smtClean="0"/>
                            <a:t>k,p</a:t>
                          </a:r>
                          <a:r>
                            <a:rPr lang="en-US" sz="2000" baseline="0" dirty="0" smtClean="0"/>
                            <a:t>)</a:t>
                          </a:r>
                          <a:endParaRPr lang="en-US" sz="2000" dirty="0"/>
                        </a:p>
                      </a:txBody>
                      <a:tcPr/>
                    </a:tc>
                  </a:tr>
                  <a:tr h="508000">
                    <a:tc>
                      <a:txBody>
                        <a:bodyPr/>
                        <a:lstStyle/>
                        <a:p>
                          <a:pPr algn="ctr"/>
                          <a:r>
                            <a:rPr lang="en-US" sz="2000" dirty="0" smtClean="0"/>
                            <a:t>Binomial B(</a:t>
                          </a:r>
                          <a:r>
                            <a:rPr lang="en-US" sz="2000" dirty="0" err="1" smtClean="0"/>
                            <a:t>n,p</a:t>
                          </a:r>
                          <a:r>
                            <a:rPr lang="en-US" sz="2000" dirty="0" smtClean="0"/>
                            <a:t>)</a:t>
                          </a:r>
                          <a:endParaRPr lang="en-US" sz="2000" dirty="0"/>
                        </a:p>
                      </a:txBody>
                      <a:tcPr/>
                    </a:tc>
                    <a:tc>
                      <a:txBody>
                        <a:bodyPr/>
                        <a:lstStyle/>
                        <a:p>
                          <a:endParaRPr lang="en-US"/>
                        </a:p>
                      </a:txBody>
                      <a:tcPr>
                        <a:blipFill rotWithShape="1">
                          <a:blip r:embed="rId2"/>
                          <a:stretch>
                            <a:fillRect l="-100000" t="-207229" b="-425301"/>
                          </a:stretch>
                        </a:blipFill>
                      </a:tcPr>
                    </a:tc>
                  </a:tr>
                  <a:tr h="508000">
                    <a:tc>
                      <a:txBody>
                        <a:bodyPr/>
                        <a:lstStyle/>
                        <a:p>
                          <a:endParaRPr lang="en-US"/>
                        </a:p>
                      </a:txBody>
                      <a:tcPr>
                        <a:blipFill rotWithShape="1">
                          <a:blip r:embed="rId2"/>
                          <a:stretch>
                            <a:fillRect t="-307229" r="-100000" b="-325301"/>
                          </a:stretch>
                        </a:blipFill>
                      </a:tcPr>
                    </a:tc>
                    <a:tc>
                      <a:txBody>
                        <a:bodyPr/>
                        <a:lstStyle/>
                        <a:p>
                          <a:endParaRPr lang="en-US"/>
                        </a:p>
                      </a:txBody>
                      <a:tcPr>
                        <a:blipFill rotWithShape="1">
                          <a:blip r:embed="rId2"/>
                          <a:stretch>
                            <a:fillRect l="-100000" t="-307229" b="-325301"/>
                          </a:stretch>
                        </a:blipFill>
                      </a:tcPr>
                    </a:tc>
                  </a:tr>
                  <a:tr h="508000">
                    <a:tc>
                      <a:txBody>
                        <a:bodyPr/>
                        <a:lstStyle/>
                        <a:p>
                          <a:pPr algn="ctr"/>
                          <a:r>
                            <a:rPr lang="en-US" sz="2000" dirty="0" smtClean="0"/>
                            <a:t>Geometric p</a:t>
                          </a:r>
                          <a:endParaRPr lang="en-US" sz="2000" dirty="0"/>
                        </a:p>
                      </a:txBody>
                      <a:tcPr/>
                    </a:tc>
                    <a:tc>
                      <a:txBody>
                        <a:bodyPr/>
                        <a:lstStyle/>
                        <a:p>
                          <a:pPr algn="ctr"/>
                          <a:r>
                            <a:rPr lang="en-US" sz="2000" dirty="0" smtClean="0"/>
                            <a:t>Negative</a:t>
                          </a:r>
                          <a:r>
                            <a:rPr lang="en-US" sz="2000" baseline="0" dirty="0" smtClean="0"/>
                            <a:t> binomial </a:t>
                          </a:r>
                          <a:r>
                            <a:rPr lang="en-US" sz="2000" baseline="0" dirty="0" err="1" smtClean="0"/>
                            <a:t>k,p</a:t>
                          </a:r>
                          <a:endParaRPr lang="en-US" sz="2000" dirty="0"/>
                        </a:p>
                      </a:txBody>
                      <a:tcPr/>
                    </a:tc>
                  </a:tr>
                  <a:tr h="508000">
                    <a:tc>
                      <a:txBody>
                        <a:bodyPr/>
                        <a:lstStyle/>
                        <a:p>
                          <a:pPr algn="ctr"/>
                          <a:r>
                            <a:rPr lang="en-US" sz="2000" dirty="0" smtClean="0"/>
                            <a:t>Normal</a:t>
                          </a:r>
                          <a:r>
                            <a:rPr lang="en-US" sz="2000" baseline="0" dirty="0" smtClean="0"/>
                            <a:t> N(</a:t>
                          </a:r>
                          <a:r>
                            <a:rPr lang="el-GR" sz="2000" baseline="0" dirty="0" smtClean="0">
                              <a:latin typeface="Calibri"/>
                            </a:rPr>
                            <a:t>μ</a:t>
                          </a:r>
                          <a:r>
                            <a:rPr lang="en-US" sz="2000" baseline="0" dirty="0" smtClean="0">
                              <a:latin typeface="Calibri"/>
                            </a:rPr>
                            <a:t>,</a:t>
                          </a:r>
                          <a:r>
                            <a:rPr lang="el-GR" sz="2000" baseline="0" dirty="0" smtClean="0">
                              <a:latin typeface="Calibri"/>
                            </a:rPr>
                            <a:t>σ</a:t>
                          </a:r>
                          <a:r>
                            <a:rPr lang="en-US" sz="2000" baseline="30000" dirty="0" smtClean="0">
                              <a:latin typeface="Calibri"/>
                            </a:rPr>
                            <a:t>2</a:t>
                          </a:r>
                          <a:r>
                            <a:rPr lang="en-US" sz="2000" baseline="0" dirty="0" smtClean="0">
                              <a:latin typeface="Calibri"/>
                            </a:rPr>
                            <a:t>)</a:t>
                          </a:r>
                          <a:endParaRPr lang="en-US" sz="2000" dirty="0"/>
                        </a:p>
                      </a:txBody>
                      <a:tcPr/>
                    </a:tc>
                    <a:tc>
                      <a:txBody>
                        <a:bodyPr/>
                        <a:lstStyle/>
                        <a:p>
                          <a:endParaRPr lang="en-US"/>
                        </a:p>
                      </a:txBody>
                      <a:tcPr>
                        <a:blipFill rotWithShape="1">
                          <a:blip r:embed="rId2"/>
                          <a:stretch>
                            <a:fillRect l="-100000" t="-508434" b="-124096"/>
                          </a:stretch>
                        </a:blipFill>
                      </a:tcPr>
                    </a:tc>
                  </a:tr>
                </a:tbl>
              </a:graphicData>
            </a:graphic>
          </p:graphicFrame>
        </mc:Fallback>
      </mc:AlternateContent>
      <p:sp>
        <p:nvSpPr>
          <p:cNvPr id="5" name="Content Placeholder 2"/>
          <p:cNvSpPr txBox="1">
            <a:spLocks/>
          </p:cNvSpPr>
          <p:nvPr/>
        </p:nvSpPr>
        <p:spPr>
          <a:xfrm>
            <a:off x="533400" y="5791200"/>
            <a:ext cx="8298873" cy="762000"/>
          </a:xfrm>
          <a:prstGeom prst="rect">
            <a:avLst/>
          </a:prstGeom>
        </p:spPr>
        <p:txBody>
          <a:bodyPr vert="horz" lIns="54864" tIns="91440" rtlCol="0">
            <a:normAutofit fontScale="77500" lnSpcReduction="2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r>
              <a:rPr lang="en-US" dirty="0"/>
              <a:t>There are more than these but these are the most common/easy to remember</a:t>
            </a:r>
          </a:p>
        </p:txBody>
      </p:sp>
    </p:spTree>
    <p:extLst>
      <p:ext uri="{BB962C8B-B14F-4D97-AF65-F5344CB8AC3E}">
        <p14:creationId xmlns:p14="http://schemas.microsoft.com/office/powerpoint/2010/main" val="21590399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778</TotalTime>
  <Words>1208</Words>
  <Application>Microsoft Office PowerPoint</Application>
  <PresentationFormat>On-screen Show (4:3)</PresentationFormat>
  <Paragraphs>141</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Cambria Math</vt:lpstr>
      <vt:lpstr>Corbel</vt:lpstr>
      <vt:lpstr>Wingdings</vt:lpstr>
      <vt:lpstr>Wingdings 2</vt:lpstr>
      <vt:lpstr>Wingdings 3</vt:lpstr>
      <vt:lpstr>Module</vt:lpstr>
      <vt:lpstr>Functions and Transformations of Random Variables</vt:lpstr>
      <vt:lpstr>Transformation of continuous X</vt:lpstr>
      <vt:lpstr>Transformation of discrete X</vt:lpstr>
      <vt:lpstr>Transformation of jointly distributed X and Y</vt:lpstr>
      <vt:lpstr>Sum of random variables</vt:lpstr>
      <vt:lpstr>Convolution method for sums</vt:lpstr>
      <vt:lpstr>Sums of random variables</vt:lpstr>
      <vt:lpstr>Central Limit Theorem</vt:lpstr>
      <vt:lpstr>Sums of certain distribution</vt:lpstr>
      <vt:lpstr>Distribution of max or min of random variables</vt:lpstr>
      <vt:lpstr>Mixtures of Distributions</vt:lpstr>
      <vt:lpstr>Sample Exam #95</vt:lpstr>
      <vt:lpstr>Sample Exam #98</vt:lpstr>
      <vt:lpstr>Sample Exam #102</vt:lpstr>
      <vt:lpstr>PowerPoint Presentation</vt:lpstr>
      <vt:lpstr>PowerPoint Presentation</vt:lpstr>
      <vt:lpstr>Sample Exam #289</vt:lpstr>
      <vt:lpstr>Sample Exam #296</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 and Transformations of Random Variables</dc:title>
  <dc:creator>Elizabeth</dc:creator>
  <cp:lastModifiedBy>Michael Eccker</cp:lastModifiedBy>
  <cp:revision>44</cp:revision>
  <dcterms:created xsi:type="dcterms:W3CDTF">2014-03-22T18:03:58Z</dcterms:created>
  <dcterms:modified xsi:type="dcterms:W3CDTF">2017-04-04T17:17:33Z</dcterms:modified>
</cp:coreProperties>
</file>