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3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09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1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6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8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3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66C22-ECF3-41DA-A819-D051DBA0ED0D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94D9-23F8-447B-BAC1-EE01E87B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04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441D-0370-4C33-BDE0-9BFEAFA86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VBA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4FB86-1AD1-4334-AC51-3CF31F69B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Dustin Bauer</a:t>
            </a:r>
          </a:p>
        </p:txBody>
      </p:sp>
    </p:spTree>
    <p:extLst>
      <p:ext uri="{BB962C8B-B14F-4D97-AF65-F5344CB8AC3E}">
        <p14:creationId xmlns:p14="http://schemas.microsoft.com/office/powerpoint/2010/main" val="132764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8C80-0CCA-44BF-B7C3-BB7DA07D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Macros’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49C3-FB4D-47E0-9C5F-3E9B2E929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Code Itself</a:t>
            </a:r>
          </a:p>
          <a:p>
            <a:pPr lvl="1"/>
            <a:r>
              <a:rPr lang="en-US" dirty="0"/>
              <a:t>We can see what VBA is doing when we run our macros</a:t>
            </a:r>
          </a:p>
          <a:p>
            <a:pPr lvl="1"/>
            <a:r>
              <a:rPr lang="en-US" dirty="0"/>
              <a:t>Let's clean out the junk in this code</a:t>
            </a:r>
          </a:p>
          <a:p>
            <a:r>
              <a:rPr lang="en-US" dirty="0"/>
              <a:t>First Macro (ColorA1)</a:t>
            </a:r>
          </a:p>
          <a:p>
            <a:pPr lvl="1"/>
            <a:r>
              <a:rPr lang="en-US" dirty="0"/>
              <a:t>We locate the cell (A1) and change the color, then we select the cell (A1)</a:t>
            </a:r>
          </a:p>
          <a:p>
            <a:r>
              <a:rPr lang="en-US" dirty="0"/>
              <a:t>Second Macro (ColorRight3)</a:t>
            </a:r>
          </a:p>
          <a:p>
            <a:pPr lvl="1"/>
            <a:r>
              <a:rPr lang="en-US" dirty="0"/>
              <a:t>We locate the cell 3 cell to the right of the active cell and change the color</a:t>
            </a:r>
          </a:p>
          <a:p>
            <a:pPr lvl="1"/>
            <a:r>
              <a:rPr lang="en-US" dirty="0"/>
              <a:t>We do a similar process when selecting the new cell</a:t>
            </a:r>
          </a:p>
        </p:txBody>
      </p:sp>
    </p:spTree>
    <p:extLst>
      <p:ext uri="{BB962C8B-B14F-4D97-AF65-F5344CB8AC3E}">
        <p14:creationId xmlns:p14="http://schemas.microsoft.com/office/powerpoint/2010/main" val="361323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7F2C-BE60-4157-A4ED-90494669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Parts of our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5FBE-C7D4-4748-B062-7293251D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Range (Object)</a:t>
            </a:r>
          </a:p>
          <a:p>
            <a:pPr lvl="1"/>
            <a:r>
              <a:rPr lang="en-US" dirty="0"/>
              <a:t>Represents a single or multiple cells in a worksheet</a:t>
            </a:r>
          </a:p>
          <a:p>
            <a:pPr lvl="1"/>
            <a:r>
              <a:rPr lang="en-US" dirty="0"/>
              <a:t>When referring to cell, make sure it is in quotation marks</a:t>
            </a:r>
          </a:p>
          <a:p>
            <a:r>
              <a:rPr lang="en-US" dirty="0"/>
              <a:t>Interior (Object)</a:t>
            </a:r>
          </a:p>
          <a:p>
            <a:pPr lvl="1"/>
            <a:r>
              <a:rPr lang="en-US" dirty="0"/>
              <a:t>Represents the interior of the cells in the range</a:t>
            </a:r>
          </a:p>
          <a:p>
            <a:r>
              <a:rPr lang="en-US" dirty="0"/>
              <a:t>Color (Object)</a:t>
            </a:r>
          </a:p>
          <a:p>
            <a:pPr lvl="1"/>
            <a:r>
              <a:rPr lang="en-US" dirty="0"/>
              <a:t>In this case, it represents the color of the interior of the cells in the range</a:t>
            </a:r>
          </a:p>
          <a:p>
            <a:pPr lvl="1"/>
            <a:r>
              <a:rPr lang="en-US" dirty="0"/>
              <a:t>We can set it equal to an RGB value instead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6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4C83-7FC0-4EBD-A946-15E3E7D11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Parts of Our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E03A6-1A03-4CE1-854A-0998203D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Select (Command)</a:t>
            </a:r>
          </a:p>
          <a:p>
            <a:pPr lvl="1"/>
            <a:r>
              <a:rPr lang="en-US" dirty="0"/>
              <a:t>Selects the range of cells given</a:t>
            </a:r>
          </a:p>
          <a:p>
            <a:r>
              <a:rPr lang="en-US" dirty="0"/>
              <a:t>ActiveCell (Property)</a:t>
            </a:r>
          </a:p>
          <a:p>
            <a:pPr lvl="1"/>
            <a:r>
              <a:rPr lang="en-US" dirty="0"/>
              <a:t>Finds the current active cell in the worksheet</a:t>
            </a:r>
          </a:p>
          <a:p>
            <a:r>
              <a:rPr lang="en-US" dirty="0"/>
              <a:t>Offset (Function)</a:t>
            </a:r>
          </a:p>
          <a:p>
            <a:pPr lvl="1"/>
            <a:r>
              <a:rPr lang="en-US" dirty="0"/>
              <a:t>In this scenario, it offsets the active cell 3 cells to the right</a:t>
            </a:r>
          </a:p>
          <a:p>
            <a:pPr lvl="1"/>
            <a:r>
              <a:rPr lang="en-US" dirty="0"/>
              <a:t>The first number offsets down, the second number offsets right</a:t>
            </a:r>
          </a:p>
          <a:p>
            <a:pPr lvl="1"/>
            <a:r>
              <a:rPr lang="en-US" dirty="0"/>
              <a:t>Negative numbers can be used to go up or to the left</a:t>
            </a:r>
          </a:p>
        </p:txBody>
      </p:sp>
    </p:spTree>
    <p:extLst>
      <p:ext uri="{BB962C8B-B14F-4D97-AF65-F5344CB8AC3E}">
        <p14:creationId xmlns:p14="http://schemas.microsoft.com/office/powerpoint/2010/main" val="182942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054-29CB-42D1-9911-B12CF901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Objects and Commands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0E8B4-73E2-4A84-9E0B-2B592103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You separate distinct objects/commands with a period (.) in a line of code</a:t>
            </a:r>
          </a:p>
          <a:p>
            <a:pPr lvl="1"/>
            <a:r>
              <a:rPr lang="en-US" dirty="0"/>
              <a:t>Ex: Range(“A1”)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Interior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Color = 10498160</a:t>
            </a:r>
          </a:p>
          <a:p>
            <a:r>
              <a:rPr lang="en-US" dirty="0"/>
              <a:t>You set it equal to something if it is just an object</a:t>
            </a:r>
          </a:p>
          <a:p>
            <a:pPr lvl="1"/>
            <a:r>
              <a:rPr lang="en-US" dirty="0"/>
              <a:t>Ex: Range(“A2”).Value = “Act Sci Club”</a:t>
            </a:r>
          </a:p>
          <a:p>
            <a:pPr lvl="1"/>
            <a:r>
              <a:rPr lang="en-US" dirty="0"/>
              <a:t>Ex: Range(“A1:C3”).Font.Italics = True</a:t>
            </a:r>
          </a:p>
          <a:p>
            <a:r>
              <a:rPr lang="en-US" dirty="0"/>
              <a:t>You do not set it equal to something if it ends in a command</a:t>
            </a:r>
          </a:p>
          <a:p>
            <a:pPr lvl="1"/>
            <a:r>
              <a:rPr lang="en-US" dirty="0"/>
              <a:t>Ex: ActiveCell.Offset(0,3).Select</a:t>
            </a:r>
          </a:p>
          <a:p>
            <a:pPr lvl="1"/>
            <a:r>
              <a:rPr lang="en-US" dirty="0"/>
              <a:t>Ex: Worksheets(“Europe”).Activate</a:t>
            </a:r>
          </a:p>
        </p:txBody>
      </p:sp>
    </p:spTree>
    <p:extLst>
      <p:ext uri="{BB962C8B-B14F-4D97-AF65-F5344CB8AC3E}">
        <p14:creationId xmlns:p14="http://schemas.microsoft.com/office/powerpoint/2010/main" val="1830272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B2AB-F88E-4925-8645-AE543938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C8D4-3884-46DA-B50F-D2111DBAD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ton of distinct objects and commands within VBA</a:t>
            </a:r>
          </a:p>
          <a:p>
            <a:r>
              <a:rPr lang="en-US" dirty="0"/>
              <a:t>Here is a list of some that prove helpful…</a:t>
            </a:r>
          </a:p>
          <a:p>
            <a:pPr lvl="1"/>
            <a:r>
              <a:rPr lang="en-US" dirty="0"/>
              <a:t>Sheets.Add.Name - will add a sheet where you can choose its name</a:t>
            </a:r>
          </a:p>
          <a:p>
            <a:pPr lvl="1"/>
            <a:r>
              <a:rPr lang="en-US" dirty="0"/>
              <a:t>ActiveCell.Copy – will copy the active cell (does not need equals sign for destination)</a:t>
            </a:r>
          </a:p>
          <a:p>
            <a:pPr lvl="1"/>
            <a:r>
              <a:rPr lang="en-US" dirty="0"/>
              <a:t>.Activate – allows you to activate the range prior to the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12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FA00-D5AA-4212-A8C1-9E17AF54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A12A-C361-418F-9D9E-186FF586A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variables when you have to replace a “value” multiple times in a code</a:t>
            </a:r>
          </a:p>
          <a:p>
            <a:r>
              <a:rPr lang="en-US" dirty="0"/>
              <a:t>Declare variables in VBA by… </a:t>
            </a:r>
          </a:p>
          <a:p>
            <a:pPr lvl="1"/>
            <a:r>
              <a:rPr lang="en-US" dirty="0"/>
              <a:t>Dim [INSERT] as {INSERT}</a:t>
            </a:r>
          </a:p>
          <a:p>
            <a:pPr lvl="2"/>
            <a:r>
              <a:rPr lang="en-US" dirty="0"/>
              <a:t>[INSERT] is the name you are giving the variable</a:t>
            </a:r>
          </a:p>
          <a:p>
            <a:pPr lvl="2"/>
            <a:r>
              <a:rPr lang="en-US" dirty="0"/>
              <a:t>{INSERT} is the type of variable</a:t>
            </a:r>
          </a:p>
          <a:p>
            <a:pPr lvl="1"/>
            <a:r>
              <a:rPr lang="en-US" dirty="0"/>
              <a:t>Ex: Dim Name as String</a:t>
            </a:r>
          </a:p>
        </p:txBody>
      </p:sp>
    </p:spTree>
    <p:extLst>
      <p:ext uri="{BB962C8B-B14F-4D97-AF65-F5344CB8AC3E}">
        <p14:creationId xmlns:p14="http://schemas.microsoft.com/office/powerpoint/2010/main" val="63256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4E72-84BA-41AB-84BD-DD2025A2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Variables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5FB963-7A84-4C22-B9CB-A0C2B3E68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599782"/>
              </p:ext>
            </p:extLst>
          </p:nvPr>
        </p:nvGraphicFramePr>
        <p:xfrm>
          <a:off x="1141412" y="2249488"/>
          <a:ext cx="9905999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0837">
                  <a:extLst>
                    <a:ext uri="{9D8B030D-6E8A-4147-A177-3AD203B41FA5}">
                      <a16:colId xmlns:a16="http://schemas.microsoft.com/office/drawing/2014/main" val="1747538683"/>
                    </a:ext>
                  </a:extLst>
                </a:gridCol>
                <a:gridCol w="3142295">
                  <a:extLst>
                    <a:ext uri="{9D8B030D-6E8A-4147-A177-3AD203B41FA5}">
                      <a16:colId xmlns:a16="http://schemas.microsoft.com/office/drawing/2014/main" val="3705518749"/>
                    </a:ext>
                  </a:extLst>
                </a:gridCol>
                <a:gridCol w="5002867">
                  <a:extLst>
                    <a:ext uri="{9D8B030D-6E8A-4147-A177-3AD203B41FA5}">
                      <a16:colId xmlns:a16="http://schemas.microsoft.com/office/drawing/2014/main" val="156490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of Values/Purpose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91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to 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4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-32,768 to 32,767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Numbers w/ Decimals (or large)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8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Numbers w/ lots of Decimals (or very large)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or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3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Text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434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8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Sure What You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10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081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813E-E45F-4967-96B6-8376BFC6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CC286-E13B-4E3C-B512-A4015BE4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the variable a value</a:t>
            </a:r>
          </a:p>
          <a:p>
            <a:pPr lvl="1"/>
            <a:r>
              <a:rPr lang="en-US" dirty="0"/>
              <a:t>[Variable Name] = {Value You Desire}</a:t>
            </a:r>
          </a:p>
          <a:p>
            <a:pPr lvl="1"/>
            <a:r>
              <a:rPr lang="en-US" dirty="0"/>
              <a:t>Ex: Name = “Dustin”</a:t>
            </a:r>
          </a:p>
          <a:p>
            <a:r>
              <a:rPr lang="en-US" dirty="0"/>
              <a:t>Use the variable</a:t>
            </a:r>
          </a:p>
          <a:p>
            <a:pPr lvl="1"/>
            <a:r>
              <a:rPr lang="en-US" dirty="0"/>
              <a:t>You can use the with the objects we talked about earlier</a:t>
            </a:r>
          </a:p>
          <a:p>
            <a:pPr lvl="1"/>
            <a:r>
              <a:rPr lang="en-US" dirty="0"/>
              <a:t>Ex: Range(“A1”) = Name</a:t>
            </a:r>
          </a:p>
        </p:txBody>
      </p:sp>
    </p:spTree>
    <p:extLst>
      <p:ext uri="{BB962C8B-B14F-4D97-AF65-F5344CB8AC3E}">
        <p14:creationId xmlns:p14="http://schemas.microsoft.com/office/powerpoint/2010/main" val="293718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DDF6B-346B-41BA-ACBD-69826060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variable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7EA4F-7328-4A7D-8398-3DD7B533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that I want to list out all nine core Star Wars movies</a:t>
            </a:r>
          </a:p>
          <a:p>
            <a:pPr lvl="1"/>
            <a:r>
              <a:rPr lang="en-US" dirty="0"/>
              <a:t>Dim MovieName as String</a:t>
            </a:r>
          </a:p>
          <a:p>
            <a:pPr lvl="1"/>
            <a:r>
              <a:rPr lang="en-US" dirty="0"/>
              <a:t>MovieName = “Star Wars Episode:”</a:t>
            </a:r>
          </a:p>
          <a:p>
            <a:pPr lvl="1"/>
            <a:r>
              <a:rPr lang="en-US" dirty="0"/>
              <a:t>ActiveCell.Offset(0,1).Value = MovieName &amp; ActiveCell.Value</a:t>
            </a:r>
          </a:p>
          <a:p>
            <a:pPr lvl="1"/>
            <a:r>
              <a:rPr lang="en-US" dirty="0"/>
              <a:t>ActiveCell.Offset(1,0).Select</a:t>
            </a:r>
          </a:p>
          <a:p>
            <a:r>
              <a:rPr lang="en-US" dirty="0"/>
              <a:t>Now let's change it to Rocky </a:t>
            </a:r>
          </a:p>
        </p:txBody>
      </p:sp>
    </p:spTree>
    <p:extLst>
      <p:ext uri="{BB962C8B-B14F-4D97-AF65-F5344CB8AC3E}">
        <p14:creationId xmlns:p14="http://schemas.microsoft.com/office/powerpoint/2010/main" val="953165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6DFC-E9FB-4499-B43F-BF06CBDC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8F17-0837-4357-AB5B-DDFBEA48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Declare Variable</a:t>
            </a:r>
          </a:p>
          <a:p>
            <a:pPr lvl="1"/>
            <a:r>
              <a:rPr lang="en-US" dirty="0"/>
              <a:t>Dim [Variable Name] as {Object you want}</a:t>
            </a:r>
          </a:p>
          <a:p>
            <a:pPr lvl="1"/>
            <a:r>
              <a:rPr lang="en-US" dirty="0"/>
              <a:t>Ex: Dim TheseCells as Range</a:t>
            </a:r>
          </a:p>
          <a:p>
            <a:r>
              <a:rPr lang="en-US" dirty="0"/>
              <a:t>Give the variable a value</a:t>
            </a:r>
          </a:p>
          <a:p>
            <a:pPr lvl="1"/>
            <a:r>
              <a:rPr lang="en-US" dirty="0"/>
              <a:t>Set [Variable Name] = {Type Chosen Prior}</a:t>
            </a:r>
          </a:p>
          <a:p>
            <a:pPr lvl="1"/>
            <a:r>
              <a:rPr lang="en-US" dirty="0"/>
              <a:t>Ex: Set TheseCells = Range(“A1:C3”)</a:t>
            </a:r>
          </a:p>
          <a:p>
            <a:r>
              <a:rPr lang="en-US" dirty="0"/>
              <a:t>Use the Variable</a:t>
            </a:r>
          </a:p>
          <a:p>
            <a:pPr lvl="1"/>
            <a:r>
              <a:rPr lang="en-US" dirty="0"/>
              <a:t>Ex: TheseCells.Interior.Color = vbBlue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3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490E-7745-4F69-AFA7-00040B98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About Myself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72786-87AE-4D2C-B94F-9C1193DAE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Mars, PA (45 min north of Pittsburgh)</a:t>
            </a:r>
          </a:p>
          <a:p>
            <a:r>
              <a:rPr lang="en-US" dirty="0"/>
              <a:t>Sophomore (Class of 2023)</a:t>
            </a:r>
          </a:p>
          <a:p>
            <a:r>
              <a:rPr lang="en-US" dirty="0"/>
              <a:t>Actuarial Science through Smeal College of Business</a:t>
            </a:r>
          </a:p>
          <a:p>
            <a:r>
              <a:rPr lang="en-US" dirty="0"/>
              <a:t>Passed Exam P in Jan, Sitting for Exam FM in Jun</a:t>
            </a:r>
          </a:p>
          <a:p>
            <a:r>
              <a:rPr lang="en-US" dirty="0"/>
              <a:t>Act Sci Club Website Director</a:t>
            </a:r>
          </a:p>
          <a:p>
            <a:r>
              <a:rPr lang="en-US" dirty="0"/>
              <a:t>Other: Apollo, Disc Golf, PSU Basketball</a:t>
            </a:r>
          </a:p>
        </p:txBody>
      </p:sp>
    </p:spTree>
    <p:extLst>
      <p:ext uri="{BB962C8B-B14F-4D97-AF65-F5344CB8AC3E}">
        <p14:creationId xmlns:p14="http://schemas.microsoft.com/office/powerpoint/2010/main" val="410768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3FE90-ADF8-4E5D-A4CC-C69ABF31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Statements (+ Example)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274D-3BF4-425D-8657-D13447605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you to clean up your code</a:t>
            </a:r>
          </a:p>
          <a:p>
            <a:r>
              <a:rPr lang="en-US" dirty="0"/>
              <a:t>Task: We have a range of data and want to apply some changes to the cells</a:t>
            </a:r>
          </a:p>
          <a:p>
            <a:pPr lvl="1"/>
            <a:r>
              <a:rPr lang="en-US" dirty="0"/>
              <a:t>Cell Color: RGB(100,100,100)</a:t>
            </a:r>
          </a:p>
          <a:p>
            <a:pPr lvl="1"/>
            <a:r>
              <a:rPr lang="en-US" dirty="0"/>
              <a:t>Font Color: </a:t>
            </a:r>
            <a:r>
              <a:rPr lang="en-US" dirty="0" err="1"/>
              <a:t>vbWhite</a:t>
            </a:r>
            <a:endParaRPr lang="en-US" dirty="0"/>
          </a:p>
          <a:p>
            <a:pPr lvl="1"/>
            <a:r>
              <a:rPr lang="en-US" dirty="0"/>
              <a:t>Font to be Bold</a:t>
            </a:r>
          </a:p>
          <a:p>
            <a:pPr lvl="1"/>
            <a:r>
              <a:rPr lang="en-US" dirty="0"/>
              <a:t>Font to be in Italics</a:t>
            </a:r>
          </a:p>
        </p:txBody>
      </p:sp>
    </p:spTree>
    <p:extLst>
      <p:ext uri="{BB962C8B-B14F-4D97-AF65-F5344CB8AC3E}">
        <p14:creationId xmlns:p14="http://schemas.microsoft.com/office/powerpoint/2010/main" val="2772917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32F4-3987-40FC-9668-9950C97B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Statements (</a:t>
            </a:r>
            <a:r>
              <a:rPr lang="en-US" dirty="0" err="1"/>
              <a:t>xldown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79F8-012F-4BB2-877D-E940B1D5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build off each other</a:t>
            </a:r>
          </a:p>
          <a:p>
            <a:r>
              <a:rPr lang="en-US" dirty="0"/>
              <a:t>Only works if everything below the With Statement can be added on</a:t>
            </a:r>
          </a:p>
          <a:p>
            <a:endParaRPr lang="en-US" dirty="0"/>
          </a:p>
          <a:p>
            <a:r>
              <a:rPr lang="en-US" dirty="0"/>
              <a:t>“xlDown” Feature </a:t>
            </a:r>
          </a:p>
          <a:p>
            <a:pPr lvl="1"/>
            <a:r>
              <a:rPr lang="en-US" dirty="0"/>
              <a:t>Use Range(“A1”,Range(“A1”).End(xlDown)) to select entire range</a:t>
            </a:r>
          </a:p>
          <a:p>
            <a:pPr lvl="1"/>
            <a:r>
              <a:rPr lang="en-US" dirty="0"/>
              <a:t>Use Range(“A1”).End(xlDown).Activate to activate the last cell in a list</a:t>
            </a:r>
          </a:p>
        </p:txBody>
      </p:sp>
    </p:spTree>
    <p:extLst>
      <p:ext uri="{BB962C8B-B14F-4D97-AF65-F5344CB8AC3E}">
        <p14:creationId xmlns:p14="http://schemas.microsoft.com/office/powerpoint/2010/main" val="566342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66569-C98C-469F-BD18-231F1B41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3557-6EA9-4ADD-AA04-F75F18B20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familiar with “If Statements” in Excel itself, these are similar</a:t>
            </a:r>
          </a:p>
          <a:p>
            <a:r>
              <a:rPr lang="en-US" dirty="0"/>
              <a:t>If Statements have 4 (optional 5) parts</a:t>
            </a:r>
          </a:p>
          <a:p>
            <a:pPr lvl="1"/>
            <a:r>
              <a:rPr lang="en-US" dirty="0"/>
              <a:t>If</a:t>
            </a:r>
          </a:p>
          <a:p>
            <a:pPr lvl="1"/>
            <a:r>
              <a:rPr lang="en-US" dirty="0"/>
              <a:t>Then</a:t>
            </a:r>
          </a:p>
          <a:p>
            <a:pPr lvl="1"/>
            <a:r>
              <a:rPr lang="en-US" dirty="0"/>
              <a:t>ElseIf (Optional)</a:t>
            </a:r>
          </a:p>
          <a:p>
            <a:pPr lvl="1"/>
            <a:r>
              <a:rPr lang="en-US" dirty="0"/>
              <a:t>Else</a:t>
            </a:r>
          </a:p>
          <a:p>
            <a:pPr lvl="1"/>
            <a:r>
              <a:rPr lang="en-US" dirty="0"/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3090265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76E85-DCD4-4C01-AF14-A33D145F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D1C70-701D-4853-AEFD-8BC030E8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students who received their final grade for the semester</a:t>
            </a:r>
          </a:p>
          <a:p>
            <a:pPr lvl="1"/>
            <a:r>
              <a:rPr lang="en-US" dirty="0"/>
              <a:t>Tell if they passed or failed</a:t>
            </a:r>
          </a:p>
          <a:p>
            <a:pPr lvl="1"/>
            <a:r>
              <a:rPr lang="en-US" dirty="0"/>
              <a:t>Tell what letter grade they received</a:t>
            </a:r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“If” and “Then” are on the same line</a:t>
            </a:r>
          </a:p>
          <a:p>
            <a:pPr lvl="1"/>
            <a:r>
              <a:rPr lang="en-US" dirty="0"/>
              <a:t>Only use “ElseIf” if you have more than two options</a:t>
            </a:r>
          </a:p>
          <a:p>
            <a:pPr lvl="1"/>
            <a:r>
              <a:rPr lang="en-US" dirty="0"/>
              <a:t>ElseIf needs to have the updated If Statement on the same line</a:t>
            </a:r>
          </a:p>
        </p:txBody>
      </p:sp>
    </p:spTree>
    <p:extLst>
      <p:ext uri="{BB962C8B-B14F-4D97-AF65-F5344CB8AC3E}">
        <p14:creationId xmlns:p14="http://schemas.microsoft.com/office/powerpoint/2010/main" val="1843448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E632-1EA3-40C6-B9DD-BC08D962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loops (While/Until)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3391-EBA3-42F5-8FA9-5B6BE2F8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When you want to run down a list WHILE or UNTIL something happens</a:t>
            </a:r>
          </a:p>
          <a:p>
            <a:r>
              <a:rPr lang="en-US" dirty="0"/>
              <a:t>Syntax:</a:t>
            </a:r>
          </a:p>
          <a:p>
            <a:pPr lvl="1"/>
            <a:r>
              <a:rPr lang="en-US" dirty="0"/>
              <a:t>Do (While/Until) [Condition]</a:t>
            </a:r>
          </a:p>
          <a:p>
            <a:pPr lvl="2"/>
            <a:r>
              <a:rPr lang="en-US" dirty="0"/>
              <a:t>[Statement] </a:t>
            </a:r>
          </a:p>
          <a:p>
            <a:pPr lvl="1"/>
            <a:r>
              <a:rPr lang="en-US" dirty="0"/>
              <a:t>Exit Do</a:t>
            </a:r>
          </a:p>
          <a:p>
            <a:pPr lvl="2"/>
            <a:r>
              <a:rPr lang="en-US" dirty="0"/>
              <a:t>[Statement]</a:t>
            </a:r>
          </a:p>
          <a:p>
            <a:pPr lvl="1"/>
            <a:r>
              <a:rPr lang="en-US" dirty="0"/>
              <a:t>Loop</a:t>
            </a:r>
          </a:p>
          <a:p>
            <a:r>
              <a:rPr lang="en-US" dirty="0"/>
              <a:t>Let's apply this to our final grades example</a:t>
            </a:r>
          </a:p>
        </p:txBody>
      </p:sp>
    </p:spTree>
    <p:extLst>
      <p:ext uri="{BB962C8B-B14F-4D97-AF65-F5344CB8AC3E}">
        <p14:creationId xmlns:p14="http://schemas.microsoft.com/office/powerpoint/2010/main" val="39096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B66AE-AA3E-4C9C-930E-4396DD31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E57D8-0E85-49E2-99DE-EA4198775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This allows you to run through a block of code a specific number of times</a:t>
            </a:r>
          </a:p>
          <a:p>
            <a:r>
              <a:rPr lang="en-US" dirty="0"/>
              <a:t>Begin by declaring a counter as an integer</a:t>
            </a:r>
          </a:p>
          <a:p>
            <a:pPr lvl="1"/>
            <a:r>
              <a:rPr lang="en-US" dirty="0"/>
              <a:t>Dim Counter as Integer</a:t>
            </a:r>
          </a:p>
          <a:p>
            <a:r>
              <a:rPr lang="en-US" dirty="0"/>
              <a:t>Set the counter to be the length you desire</a:t>
            </a:r>
          </a:p>
          <a:p>
            <a:pPr lvl="1"/>
            <a:r>
              <a:rPr lang="en-US" dirty="0"/>
              <a:t>For Counter = # to #</a:t>
            </a:r>
          </a:p>
          <a:p>
            <a:r>
              <a:rPr lang="en-US" dirty="0"/>
              <a:t>Use statements to get the desired outcome</a:t>
            </a:r>
          </a:p>
          <a:p>
            <a:r>
              <a:rPr lang="en-US" dirty="0"/>
              <a:t>Finish with “Next Counter”</a:t>
            </a:r>
          </a:p>
        </p:txBody>
      </p:sp>
    </p:spTree>
    <p:extLst>
      <p:ext uri="{BB962C8B-B14F-4D97-AF65-F5344CB8AC3E}">
        <p14:creationId xmlns:p14="http://schemas.microsoft.com/office/powerpoint/2010/main" val="1799357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8F073-D04A-4AC9-BA54-6FE4C49E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Loop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A331-AD7A-435C-A3A3-AAA744F98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final grades example, lets create some for loops…</a:t>
            </a:r>
          </a:p>
          <a:p>
            <a:pPr lvl="1"/>
            <a:r>
              <a:rPr lang="en-US" dirty="0"/>
              <a:t>First</a:t>
            </a:r>
          </a:p>
          <a:p>
            <a:pPr lvl="2"/>
            <a:r>
              <a:rPr lang="en-US" dirty="0"/>
              <a:t>Have Sophomores be Bold</a:t>
            </a:r>
          </a:p>
          <a:p>
            <a:pPr lvl="2"/>
            <a:r>
              <a:rPr lang="en-US" dirty="0"/>
              <a:t>Have Juniors be in Italics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Add a Senior and have the Loop exit at the Senior</a:t>
            </a:r>
          </a:p>
          <a:p>
            <a:pPr lvl="1"/>
            <a:r>
              <a:rPr lang="en-US" dirty="0"/>
              <a:t>Third</a:t>
            </a:r>
          </a:p>
          <a:p>
            <a:pPr lvl="2"/>
            <a:r>
              <a:rPr lang="en-US" dirty="0"/>
              <a:t>Make the Loop have a variable length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89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06DD-7E1A-4296-B4D2-B3AA8874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Loop (Variable Length)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FA1BB-D0F7-4CC8-8A27-31EE871BC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a variable length, you will add some object variables</a:t>
            </a:r>
          </a:p>
          <a:p>
            <a:pPr lvl="1"/>
            <a:r>
              <a:rPr lang="en-US" dirty="0"/>
              <a:t>Dim MyRange as Range</a:t>
            </a:r>
          </a:p>
          <a:p>
            <a:pPr lvl="1"/>
            <a:r>
              <a:rPr lang="en-US" dirty="0"/>
              <a:t>Dim MyRangeCount as Integer</a:t>
            </a:r>
          </a:p>
          <a:p>
            <a:pPr lvl="1"/>
            <a:r>
              <a:rPr lang="en-US" dirty="0"/>
              <a:t>Set MyRange = Range((“[Cell]”), Range(“[Cell]”).End(xlDown))</a:t>
            </a:r>
          </a:p>
          <a:p>
            <a:pPr lvl="1"/>
            <a:r>
              <a:rPr lang="en-US" dirty="0"/>
              <a:t>MyRangeCount = MyRange.Count</a:t>
            </a:r>
          </a:p>
          <a:p>
            <a:r>
              <a:rPr lang="en-US" dirty="0"/>
              <a:t>Finally add to the end of the For Counter</a:t>
            </a:r>
          </a:p>
          <a:p>
            <a:pPr lvl="1"/>
            <a:r>
              <a:rPr lang="en-US" dirty="0"/>
              <a:t>For Counter = 1 to MyRangeCount</a:t>
            </a:r>
          </a:p>
        </p:txBody>
      </p:sp>
    </p:spTree>
    <p:extLst>
      <p:ext uri="{BB962C8B-B14F-4D97-AF65-F5344CB8AC3E}">
        <p14:creationId xmlns:p14="http://schemas.microsoft.com/office/powerpoint/2010/main" val="3892430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EDC7-28C4-46CB-9794-801C407A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(Basic)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34359-26F1-4F08-B3B3-3F992471D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used to store lists of data that are the same type</a:t>
            </a:r>
          </a:p>
          <a:p>
            <a:r>
              <a:rPr lang="en-US" dirty="0"/>
              <a:t>Arrays separate themselves from other data variables with parentheses</a:t>
            </a:r>
          </a:p>
          <a:p>
            <a:pPr lvl="1"/>
            <a:r>
              <a:rPr lang="en-US" dirty="0"/>
              <a:t>Ex: Dim Name(1 to 3) as String</a:t>
            </a:r>
          </a:p>
          <a:p>
            <a:pPr lvl="1"/>
            <a:r>
              <a:rPr lang="en-US" dirty="0"/>
              <a:t>The (1 to 3) declares that it is an array</a:t>
            </a:r>
          </a:p>
          <a:p>
            <a:r>
              <a:rPr lang="en-US" dirty="0"/>
              <a:t>Let’s store the names of the first 3 students and place them elsewhere by…</a:t>
            </a:r>
          </a:p>
          <a:p>
            <a:pPr lvl="1"/>
            <a:r>
              <a:rPr lang="en-US" dirty="0"/>
              <a:t>1) Declaring each name individually</a:t>
            </a:r>
          </a:p>
          <a:p>
            <a:pPr lvl="1"/>
            <a:r>
              <a:rPr lang="en-US" dirty="0"/>
              <a:t>2) Use Array Looping</a:t>
            </a:r>
          </a:p>
        </p:txBody>
      </p:sp>
    </p:spTree>
    <p:extLst>
      <p:ext uri="{BB962C8B-B14F-4D97-AF65-F5344CB8AC3E}">
        <p14:creationId xmlns:p14="http://schemas.microsoft.com/office/powerpoint/2010/main" val="2218554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B324-0FBE-4DCE-89BA-360117CD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(Variable Length)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BF2A-6F0E-437C-B90A-A63902883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Just like For Next Loops, we can make Arrays dynamic (variable length)</a:t>
            </a:r>
          </a:p>
          <a:p>
            <a:r>
              <a:rPr lang="en-US" dirty="0"/>
              <a:t>Again, we need to declare some more variables</a:t>
            </a:r>
          </a:p>
          <a:p>
            <a:pPr lvl="1"/>
            <a:r>
              <a:rPr lang="en-US" dirty="0"/>
              <a:t>Dim Dimension1 as Integer</a:t>
            </a:r>
          </a:p>
          <a:p>
            <a:pPr lvl="1"/>
            <a:r>
              <a:rPr lang="en-US" dirty="0"/>
              <a:t>Dim Counter as Integer</a:t>
            </a:r>
          </a:p>
          <a:p>
            <a:pPr lvl="1"/>
            <a:r>
              <a:rPr lang="en-US" dirty="0"/>
              <a:t>Dimension1 = Range(“A1”,Range(“A1”).End(xlDown).</a:t>
            </a:r>
            <a:r>
              <a:rPr lang="en-US" dirty="0" err="1"/>
              <a:t>Cells.Count</a:t>
            </a:r>
            <a:endParaRPr lang="en-US" dirty="0"/>
          </a:p>
          <a:p>
            <a:pPr lvl="1"/>
            <a:r>
              <a:rPr lang="en-US" dirty="0" err="1"/>
              <a:t>ReDim</a:t>
            </a:r>
            <a:r>
              <a:rPr lang="en-US" dirty="0"/>
              <a:t> Name (1 to Dimension1)</a:t>
            </a:r>
          </a:p>
          <a:p>
            <a:r>
              <a:rPr lang="en-US" dirty="0"/>
              <a:t>Then we add two For Next Loops (one to store and one to place)</a:t>
            </a:r>
          </a:p>
          <a:p>
            <a:r>
              <a:rPr lang="en-US" dirty="0"/>
              <a:t>Note: There are more complicated arrays that I will not be covering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1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0E2C-55AA-49C5-84A8-1336C5C0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vba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3F58-A3C6-4155-8E01-33539FF2D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VBA stands for Visual Basics for Applications</a:t>
            </a:r>
          </a:p>
          <a:p>
            <a:r>
              <a:rPr lang="en-US" dirty="0"/>
              <a:t>VBA is the programming language found in Microsoft products</a:t>
            </a:r>
          </a:p>
          <a:p>
            <a:r>
              <a:rPr lang="en-US" dirty="0"/>
              <a:t>VBA allows you to do many things that you could not otherwise do within Excel</a:t>
            </a:r>
          </a:p>
          <a:p>
            <a:pPr lvl="1"/>
            <a:r>
              <a:rPr lang="en-US" dirty="0"/>
              <a:t>Automate Tasks </a:t>
            </a:r>
          </a:p>
          <a:p>
            <a:pPr lvl="1"/>
            <a:r>
              <a:rPr lang="en-US" dirty="0"/>
              <a:t>Create Functions</a:t>
            </a:r>
          </a:p>
          <a:p>
            <a:pPr lvl="1"/>
            <a:r>
              <a:rPr lang="en-US" dirty="0"/>
              <a:t>Develop Applications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7B49CFB4-06DC-4D2D-AB8F-43DC31E09B0E}"/>
              </a:ext>
            </a:extLst>
          </p:cNvPr>
          <p:cNvSpPr/>
          <p:nvPr/>
        </p:nvSpPr>
        <p:spPr>
          <a:xfrm>
            <a:off x="3573711" y="3986788"/>
            <a:ext cx="251669" cy="23840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4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133C-CAEC-4FA2-B773-45F13746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events?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38CC4-5A64-4416-878D-A2F745F9A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event is an action that one can perform in excel to trigger a macro</a:t>
            </a:r>
          </a:p>
          <a:p>
            <a:r>
              <a:rPr lang="en-US" dirty="0"/>
              <a:t>There are multiple kinds of events…</a:t>
            </a:r>
          </a:p>
          <a:p>
            <a:pPr lvl="1"/>
            <a:r>
              <a:rPr lang="en-US" dirty="0"/>
              <a:t>Worksheet Events: such as changing cells in a worksheet</a:t>
            </a:r>
          </a:p>
          <a:p>
            <a:pPr lvl="1"/>
            <a:r>
              <a:rPr lang="en-US" dirty="0"/>
              <a:t>Workbook Events: such as adding a new worksheet</a:t>
            </a:r>
          </a:p>
          <a:p>
            <a:pPr lvl="1"/>
            <a:r>
              <a:rPr lang="en-US" dirty="0"/>
              <a:t>Application Events: such as opening a new workbook</a:t>
            </a:r>
          </a:p>
          <a:p>
            <a:pPr lvl="1"/>
            <a:r>
              <a:rPr lang="en-US" dirty="0"/>
              <a:t>Others: UserForm, Chart, and OnTime</a:t>
            </a:r>
          </a:p>
        </p:txBody>
      </p:sp>
    </p:spTree>
    <p:extLst>
      <p:ext uri="{BB962C8B-B14F-4D97-AF65-F5344CB8AC3E}">
        <p14:creationId xmlns:p14="http://schemas.microsoft.com/office/powerpoint/2010/main" val="1065522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1714A-19F9-4BEB-AA53-A56F1B31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6A98A-88AE-4315-B9A9-31AB6686E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F1 to learn more about a specific thing in VBA</a:t>
            </a:r>
          </a:p>
          <a:p>
            <a:r>
              <a:rPr lang="en-US" dirty="0"/>
              <a:t>You can use F8 to “step” into your code to find errors easier</a:t>
            </a:r>
          </a:p>
          <a:p>
            <a:r>
              <a:rPr lang="en-US" dirty="0"/>
              <a:t>Use the Internet if you are stuck</a:t>
            </a:r>
          </a:p>
          <a:p>
            <a:pPr lvl="1"/>
            <a:r>
              <a:rPr lang="en-US" dirty="0"/>
              <a:t>Try to use keywords like the variable or object that you are trying to use</a:t>
            </a:r>
          </a:p>
        </p:txBody>
      </p:sp>
    </p:spTree>
    <p:extLst>
      <p:ext uri="{BB962C8B-B14F-4D97-AF65-F5344CB8AC3E}">
        <p14:creationId xmlns:p14="http://schemas.microsoft.com/office/powerpoint/2010/main" val="278413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64C2-058C-4A0B-A3FD-094BE431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0B2C-0B58-4A40-A37F-2FD5B49AA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VBA is an object-oriented programming (OOP) langue made up of:</a:t>
            </a:r>
          </a:p>
          <a:p>
            <a:pPr lvl="1"/>
            <a:r>
              <a:rPr lang="en-US" dirty="0"/>
              <a:t>Subs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 dirty="0"/>
              <a:t>Objects</a:t>
            </a:r>
          </a:p>
          <a:p>
            <a:pPr lvl="1"/>
            <a:r>
              <a:rPr lang="en-US" dirty="0"/>
              <a:t>Variable</a:t>
            </a:r>
          </a:p>
          <a:p>
            <a:pPr lvl="1"/>
            <a:r>
              <a:rPr lang="en-US" dirty="0"/>
              <a:t>Events</a:t>
            </a:r>
          </a:p>
          <a:p>
            <a:r>
              <a:rPr lang="en-US" dirty="0"/>
              <a:t>OOP basically means you must have specific address to apply an action</a:t>
            </a:r>
          </a:p>
          <a:p>
            <a:pPr lvl="1"/>
            <a:r>
              <a:rPr lang="en-US" dirty="0"/>
              <a:t>Addresses are top-down so you work from Excel-Workbook-Worksheet-Cell/Range</a:t>
            </a:r>
          </a:p>
        </p:txBody>
      </p:sp>
    </p:spTree>
    <p:extLst>
      <p:ext uri="{BB962C8B-B14F-4D97-AF65-F5344CB8AC3E}">
        <p14:creationId xmlns:p14="http://schemas.microsoft.com/office/powerpoint/2010/main" val="345440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C44D-0C46-42B5-BB6D-A646573E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access VBA?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187D4-9B8D-48E1-9D33-D20973A8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Excel, you have VBA</a:t>
            </a:r>
          </a:p>
          <a:p>
            <a:r>
              <a:rPr lang="en-US" dirty="0"/>
              <a:t>In the Ribbon go to the developer tab</a:t>
            </a:r>
          </a:p>
          <a:p>
            <a:pPr lvl="1"/>
            <a:r>
              <a:rPr lang="en-US" dirty="0"/>
              <a:t>If you do not see this tab, right click the ribbon and left click “customize ribbon”</a:t>
            </a:r>
          </a:p>
          <a:p>
            <a:r>
              <a:rPr lang="en-US" dirty="0"/>
              <a:t>VBA is the “Visual Basics” button on the far left</a:t>
            </a:r>
          </a:p>
          <a:p>
            <a:r>
              <a:rPr lang="en-US" dirty="0"/>
              <a:t>VBA will open in a new window</a:t>
            </a:r>
          </a:p>
        </p:txBody>
      </p:sp>
    </p:spTree>
    <p:extLst>
      <p:ext uri="{BB962C8B-B14F-4D97-AF65-F5344CB8AC3E}">
        <p14:creationId xmlns:p14="http://schemas.microsoft.com/office/powerpoint/2010/main" val="365014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87CC-3383-4921-A68B-32079578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Things Once In VBA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2601-D934-4D19-BCC8-1502B5268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(Project Explorer)</a:t>
            </a:r>
          </a:p>
          <a:p>
            <a:pPr lvl="1"/>
            <a:r>
              <a:rPr lang="en-US" dirty="0"/>
              <a:t>Excel/Workbook/Sheets</a:t>
            </a:r>
          </a:p>
          <a:p>
            <a:pPr lvl="1"/>
            <a:r>
              <a:rPr lang="en-US" dirty="0"/>
              <a:t>Modules</a:t>
            </a:r>
          </a:p>
          <a:p>
            <a:r>
              <a:rPr lang="en-US" dirty="0"/>
              <a:t>Properties Window</a:t>
            </a:r>
          </a:p>
          <a:p>
            <a:r>
              <a:rPr lang="en-US" dirty="0"/>
              <a:t>Object Browser</a:t>
            </a:r>
          </a:p>
          <a:p>
            <a:r>
              <a:rPr lang="en-US" dirty="0"/>
              <a:t>Coding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1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4ADC-6B06-4C34-A4CD-3670B6D8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6C585-2F86-4CB8-AFDE-04C66CE15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Developer Tab next to “Visual basics” is all things Macro related</a:t>
            </a:r>
          </a:p>
          <a:p>
            <a:r>
              <a:rPr lang="en-US" dirty="0"/>
              <a:t>Let's record our first Macro</a:t>
            </a:r>
          </a:p>
          <a:p>
            <a:pPr lvl="1"/>
            <a:r>
              <a:rPr lang="en-US" dirty="0"/>
              <a:t>We want to create a macro that will turn cell A1 purple</a:t>
            </a:r>
          </a:p>
          <a:p>
            <a:r>
              <a:rPr lang="en-US" dirty="0"/>
              <a:t>Let’s record another Macro</a:t>
            </a:r>
          </a:p>
          <a:p>
            <a:pPr lvl="1"/>
            <a:r>
              <a:rPr lang="en-US" dirty="0"/>
              <a:t>We want to turn the cell that is 3 cells to the right of the selected cell purple</a:t>
            </a:r>
          </a:p>
          <a:p>
            <a:r>
              <a:rPr lang="en-US" dirty="0"/>
              <a:t>Relative Reference</a:t>
            </a:r>
          </a:p>
          <a:p>
            <a:pPr lvl="1"/>
            <a:r>
              <a:rPr lang="en-US" dirty="0"/>
              <a:t>Allows you to create macros around the currently selected cell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0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0E24-02E2-4832-829B-F1DB989D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 and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D2045-C0B8-4F41-B385-6259C3F5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assign macros to “buttons” in two ways</a:t>
            </a:r>
          </a:p>
          <a:p>
            <a:r>
              <a:rPr lang="en-US" dirty="0"/>
              <a:t>Create a button</a:t>
            </a:r>
          </a:p>
          <a:p>
            <a:pPr lvl="1"/>
            <a:r>
              <a:rPr lang="en-US" dirty="0"/>
              <a:t>Developer Tab, Controls Section, Insert, Button</a:t>
            </a:r>
          </a:p>
          <a:p>
            <a:pPr lvl="1"/>
            <a:r>
              <a:rPr lang="en-US" dirty="0"/>
              <a:t>Ask to assign Macro</a:t>
            </a:r>
          </a:p>
          <a:p>
            <a:r>
              <a:rPr lang="en-US" dirty="0"/>
              <a:t>Create a shape</a:t>
            </a:r>
          </a:p>
          <a:p>
            <a:pPr lvl="1"/>
            <a:r>
              <a:rPr lang="en-US" dirty="0"/>
              <a:t>Right click on shape to assign Macro</a:t>
            </a:r>
          </a:p>
        </p:txBody>
      </p:sp>
    </p:spTree>
    <p:extLst>
      <p:ext uri="{BB962C8B-B14F-4D97-AF65-F5344CB8AC3E}">
        <p14:creationId xmlns:p14="http://schemas.microsoft.com/office/powerpoint/2010/main" val="57089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330A-F8AF-433D-98DB-CDF1AA10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Macros’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2FE52-4DF0-40EE-82E3-D79E85D0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If we go into VBA, we will see our Macros’ code under Modules</a:t>
            </a:r>
          </a:p>
          <a:p>
            <a:r>
              <a:rPr lang="en-US" dirty="0"/>
              <a:t>Sub ColorA1() &amp; Sub ColorRight3()</a:t>
            </a:r>
          </a:p>
          <a:p>
            <a:pPr lvl="1"/>
            <a:r>
              <a:rPr lang="en-US" dirty="0"/>
              <a:t>Subs are the space in which we write our code</a:t>
            </a:r>
          </a:p>
          <a:p>
            <a:pPr lvl="1"/>
            <a:r>
              <a:rPr lang="en-US" dirty="0"/>
              <a:t>They always have a name followed by ()</a:t>
            </a:r>
          </a:p>
          <a:p>
            <a:pPr lvl="1"/>
            <a:r>
              <a:rPr lang="en-US" dirty="0"/>
              <a:t>They always finish with End Sub</a:t>
            </a:r>
          </a:p>
          <a:p>
            <a:r>
              <a:rPr lang="en-US" dirty="0"/>
              <a:t>The Tick Marks</a:t>
            </a:r>
          </a:p>
          <a:p>
            <a:pPr lvl="1"/>
            <a:r>
              <a:rPr lang="en-US" dirty="0"/>
              <a:t>They represent notes and do not affect the code</a:t>
            </a:r>
          </a:p>
          <a:p>
            <a:pPr lvl="1"/>
            <a:r>
              <a:rPr lang="en-US" dirty="0"/>
              <a:t>Notes are colored green within the code</a:t>
            </a:r>
          </a:p>
        </p:txBody>
      </p:sp>
    </p:spTree>
    <p:extLst>
      <p:ext uri="{BB962C8B-B14F-4D97-AF65-F5344CB8AC3E}">
        <p14:creationId xmlns:p14="http://schemas.microsoft.com/office/powerpoint/2010/main" val="2344682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1214</TotalTime>
  <Words>1788</Words>
  <Application>Microsoft Office PowerPoint</Application>
  <PresentationFormat>Widescreen</PresentationFormat>
  <Paragraphs>255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Tw Cen MT</vt:lpstr>
      <vt:lpstr>Circuit</vt:lpstr>
      <vt:lpstr>Intro to VBA</vt:lpstr>
      <vt:lpstr>A Little About Myself</vt:lpstr>
      <vt:lpstr>What is vba?</vt:lpstr>
      <vt:lpstr>The Foundations</vt:lpstr>
      <vt:lpstr>How Do I access VBA?</vt:lpstr>
      <vt:lpstr>Key Things Once In VBA</vt:lpstr>
      <vt:lpstr>Macros</vt:lpstr>
      <vt:lpstr>Macros and Buttons</vt:lpstr>
      <vt:lpstr>Our Macros’ code</vt:lpstr>
      <vt:lpstr>Our Macros’ code</vt:lpstr>
      <vt:lpstr>The Parts of our macros</vt:lpstr>
      <vt:lpstr>The Parts of Our Macros</vt:lpstr>
      <vt:lpstr>General Objects and Commands Syntax</vt:lpstr>
      <vt:lpstr>Objects</vt:lpstr>
      <vt:lpstr>Data Variables</vt:lpstr>
      <vt:lpstr>Types of Variables</vt:lpstr>
      <vt:lpstr>Using datA variables</vt:lpstr>
      <vt:lpstr>Data variable example</vt:lpstr>
      <vt:lpstr>Object variables</vt:lpstr>
      <vt:lpstr>With Statements (+ Example)</vt:lpstr>
      <vt:lpstr>With Statements (xldown)</vt:lpstr>
      <vt:lpstr>If Statements</vt:lpstr>
      <vt:lpstr>If Statement example</vt:lpstr>
      <vt:lpstr>Do loops (While/Until)</vt:lpstr>
      <vt:lpstr>For Next Loop</vt:lpstr>
      <vt:lpstr>For Next Loop Example</vt:lpstr>
      <vt:lpstr>For Next Loop (Variable Length)</vt:lpstr>
      <vt:lpstr>Arrays (Basic)</vt:lpstr>
      <vt:lpstr>Arrays (Variable Length)</vt:lpstr>
      <vt:lpstr>What are events?</vt:lpstr>
      <vt:lpstr>Helpful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VBA</dc:title>
  <dc:creator>Bauer, Dustin</dc:creator>
  <cp:lastModifiedBy>Bauer, Dustin</cp:lastModifiedBy>
  <cp:revision>63</cp:revision>
  <dcterms:created xsi:type="dcterms:W3CDTF">2021-03-14T15:11:51Z</dcterms:created>
  <dcterms:modified xsi:type="dcterms:W3CDTF">2021-03-30T02:56:35Z</dcterms:modified>
</cp:coreProperties>
</file>