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31"/>
  </p:notesMasterIdLst>
  <p:sldIdLst>
    <p:sldId id="285" r:id="rId2"/>
    <p:sldId id="256" r:id="rId3"/>
    <p:sldId id="261" r:id="rId4"/>
    <p:sldId id="260" r:id="rId5"/>
    <p:sldId id="276" r:id="rId6"/>
    <p:sldId id="289" r:id="rId7"/>
    <p:sldId id="257" r:id="rId8"/>
    <p:sldId id="281" r:id="rId9"/>
    <p:sldId id="262" r:id="rId10"/>
    <p:sldId id="265" r:id="rId11"/>
    <p:sldId id="267" r:id="rId12"/>
    <p:sldId id="263" r:id="rId13"/>
    <p:sldId id="259" r:id="rId14"/>
    <p:sldId id="274" r:id="rId15"/>
    <p:sldId id="269" r:id="rId16"/>
    <p:sldId id="294" r:id="rId17"/>
    <p:sldId id="295" r:id="rId18"/>
    <p:sldId id="283" r:id="rId19"/>
    <p:sldId id="296" r:id="rId20"/>
    <p:sldId id="291" r:id="rId21"/>
    <p:sldId id="290" r:id="rId22"/>
    <p:sldId id="284" r:id="rId23"/>
    <p:sldId id="275" r:id="rId24"/>
    <p:sldId id="293" r:id="rId25"/>
    <p:sldId id="292" r:id="rId26"/>
    <p:sldId id="286" r:id="rId27"/>
    <p:sldId id="288" r:id="rId28"/>
    <p:sldId id="287" r:id="rId29"/>
    <p:sldId id="268" r:id="rId30"/>
  </p:sldIdLst>
  <p:sldSz cx="9144000" cy="6858000" type="screen4x3"/>
  <p:notesSz cx="6858000" cy="9247188"/>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Mendes" initials="D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FB983"/>
    <a:srgbClr val="7BB37F"/>
    <a:srgbClr val="B0FFB5"/>
    <a:srgbClr val="D79205"/>
    <a:srgbClr val="DAFF96"/>
    <a:srgbClr val="559372"/>
    <a:srgbClr val="FFDB89"/>
    <a:srgbClr val="C4A922"/>
    <a:srgbClr val="398856"/>
    <a:srgbClr val="014E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8" autoAdjust="0"/>
    <p:restoredTop sz="66231" autoAdjust="0"/>
  </p:normalViewPr>
  <p:slideViewPr>
    <p:cSldViewPr snapToGrid="0">
      <p:cViewPr>
        <p:scale>
          <a:sx n="66" d="100"/>
          <a:sy n="66" d="100"/>
        </p:scale>
        <p:origin x="-2196" y="-5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0" d="100"/>
          <a:sy n="100" d="100"/>
        </p:scale>
        <p:origin x="-2592" y="-90"/>
      </p:cViewPr>
      <p:guideLst>
        <p:guide orient="horz" pos="2912"/>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2971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31" tIns="45716" rIns="91431" bIns="45716" numCol="1" anchor="t" anchorCtr="0" compatLnSpc="1">
            <a:prstTxWarp prst="textNoShape">
              <a:avLst/>
            </a:prstTxWarp>
          </a:bodyPr>
          <a:lstStyle>
            <a:lvl1pPr>
              <a:defRPr sz="1200">
                <a:cs typeface="Arial" charset="0"/>
              </a:defRPr>
            </a:lvl1pPr>
          </a:lstStyle>
          <a:p>
            <a:pPr>
              <a:defRPr/>
            </a:pPr>
            <a:endParaRPr lang="en-US" dirty="0"/>
          </a:p>
        </p:txBody>
      </p:sp>
      <p:sp>
        <p:nvSpPr>
          <p:cNvPr id="103427" name="Rectangle 3"/>
          <p:cNvSpPr>
            <a:spLocks noGrp="1" noChangeArrowheads="1"/>
          </p:cNvSpPr>
          <p:nvPr>
            <p:ph type="dt" idx="1"/>
          </p:nvPr>
        </p:nvSpPr>
        <p:spPr bwMode="auto">
          <a:xfrm>
            <a:off x="3884613" y="0"/>
            <a:ext cx="2971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31" tIns="45716" rIns="91431" bIns="45716" numCol="1" anchor="t" anchorCtr="0" compatLnSpc="1">
            <a:prstTxWarp prst="textNoShape">
              <a:avLst/>
            </a:prstTxWarp>
          </a:bodyPr>
          <a:lstStyle>
            <a:lvl1pPr algn="r">
              <a:defRPr sz="1200">
                <a:cs typeface="Arial" charset="0"/>
              </a:defRPr>
            </a:lvl1pPr>
          </a:lstStyle>
          <a:p>
            <a:pPr>
              <a:defRPr/>
            </a:pPr>
            <a:endParaRPr lang="en-US" dirty="0"/>
          </a:p>
        </p:txBody>
      </p:sp>
      <p:sp>
        <p:nvSpPr>
          <p:cNvPr id="103428" name="Rectangle 4"/>
          <p:cNvSpPr>
            <a:spLocks noGrp="1" noRot="1" noChangeAspect="1" noChangeArrowheads="1" noTextEdit="1"/>
          </p:cNvSpPr>
          <p:nvPr>
            <p:ph type="sldImg" idx="2"/>
          </p:nvPr>
        </p:nvSpPr>
        <p:spPr bwMode="auto">
          <a:xfrm>
            <a:off x="1117600" y="693738"/>
            <a:ext cx="4622800" cy="34671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03429" name="Rectangle 5"/>
          <p:cNvSpPr>
            <a:spLocks noGrp="1" noChangeArrowheads="1"/>
          </p:cNvSpPr>
          <p:nvPr>
            <p:ph type="body" sz="quarter" idx="3"/>
          </p:nvPr>
        </p:nvSpPr>
        <p:spPr bwMode="auto">
          <a:xfrm>
            <a:off x="685800" y="4392613"/>
            <a:ext cx="5486400" cy="416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31" tIns="45716" rIns="91431" bIns="45716"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03430" name="Rectangle 6"/>
          <p:cNvSpPr>
            <a:spLocks noGrp="1" noChangeArrowheads="1"/>
          </p:cNvSpPr>
          <p:nvPr>
            <p:ph type="ftr" sz="quarter" idx="4"/>
          </p:nvPr>
        </p:nvSpPr>
        <p:spPr bwMode="auto">
          <a:xfrm>
            <a:off x="0" y="8783638"/>
            <a:ext cx="29718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31" tIns="45716" rIns="91431" bIns="45716" numCol="1" anchor="b" anchorCtr="0" compatLnSpc="1">
            <a:prstTxWarp prst="textNoShape">
              <a:avLst/>
            </a:prstTxWarp>
          </a:bodyPr>
          <a:lstStyle>
            <a:lvl1pPr>
              <a:defRPr sz="1200">
                <a:cs typeface="Arial" charset="0"/>
              </a:defRPr>
            </a:lvl1pPr>
          </a:lstStyle>
          <a:p>
            <a:pPr>
              <a:defRPr/>
            </a:pPr>
            <a:endParaRPr lang="en-US" dirty="0"/>
          </a:p>
        </p:txBody>
      </p:sp>
      <p:sp>
        <p:nvSpPr>
          <p:cNvPr id="103431" name="Rectangle 7"/>
          <p:cNvSpPr>
            <a:spLocks noGrp="1" noChangeArrowheads="1"/>
          </p:cNvSpPr>
          <p:nvPr>
            <p:ph type="sldNum" sz="quarter" idx="5"/>
          </p:nvPr>
        </p:nvSpPr>
        <p:spPr bwMode="auto">
          <a:xfrm>
            <a:off x="3884613" y="8783638"/>
            <a:ext cx="29718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31" tIns="45716" rIns="91431" bIns="45716" numCol="1" anchor="b" anchorCtr="0" compatLnSpc="1">
            <a:prstTxWarp prst="textNoShape">
              <a:avLst/>
            </a:prstTxWarp>
          </a:bodyPr>
          <a:lstStyle>
            <a:lvl1pPr algn="r">
              <a:defRPr sz="1200">
                <a:cs typeface="Arial" charset="0"/>
              </a:defRPr>
            </a:lvl1pPr>
          </a:lstStyle>
          <a:p>
            <a:pPr>
              <a:defRPr/>
            </a:pPr>
            <a:fld id="{A3A876B9-F6F4-604F-9FC3-5CF656F1CAED}" type="slidenum">
              <a:rPr lang="en-US"/>
              <a:pPr>
                <a:defRPr/>
              </a:pPr>
              <a:t>‹#›</a:t>
            </a:fld>
            <a:endParaRPr lang="en-US" dirty="0"/>
          </a:p>
        </p:txBody>
      </p:sp>
    </p:spTree>
    <p:extLst>
      <p:ext uri="{BB962C8B-B14F-4D97-AF65-F5344CB8AC3E}">
        <p14:creationId xmlns:p14="http://schemas.microsoft.com/office/powerpoint/2010/main" val="2136295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r>
              <a:rPr lang="en-US" sz="1200" kern="1200" dirty="0" smtClean="0">
                <a:solidFill>
                  <a:schemeClr val="tx1"/>
                </a:solidFill>
                <a:latin typeface="Arial" charset="0"/>
                <a:ea typeface="Arial" charset="0"/>
                <a:cs typeface="Arial" charset="0"/>
              </a:rPr>
              <a:t>Retirement security (Social Security, public and private pensions, lifetime income products).</a:t>
            </a:r>
            <a:br>
              <a:rPr lang="en-US" sz="1200" kern="1200" dirty="0" smtClean="0">
                <a:solidFill>
                  <a:schemeClr val="tx1"/>
                </a:solidFill>
                <a:latin typeface="Arial" charset="0"/>
                <a:ea typeface="Arial" charset="0"/>
                <a:cs typeface="Arial" charset="0"/>
              </a:rPr>
            </a:br>
            <a:endParaRPr lang="en-US" sz="1200" kern="1200" dirty="0" smtClean="0">
              <a:solidFill>
                <a:schemeClr val="tx1"/>
              </a:solidFill>
              <a:latin typeface="Arial" charset="0"/>
              <a:ea typeface="Arial" charset="0"/>
              <a:cs typeface="Arial" charset="0"/>
            </a:endParaRPr>
          </a:p>
          <a:p>
            <a:pPr lvl="1">
              <a:defRPr/>
            </a:pPr>
            <a:r>
              <a:rPr lang="en-US" sz="1200" kern="1200" dirty="0" smtClean="0">
                <a:solidFill>
                  <a:schemeClr val="tx1"/>
                </a:solidFill>
                <a:latin typeface="Arial" charset="0"/>
                <a:ea typeface="Arial" charset="0"/>
                <a:cs typeface="Arial" charset="0"/>
              </a:rPr>
              <a:t>Health care (private health insurance, Medicare and Medicaid, long-term care insurance).</a:t>
            </a:r>
          </a:p>
          <a:p>
            <a:endParaRPr lang="en-US" dirty="0"/>
          </a:p>
        </p:txBody>
      </p:sp>
      <p:sp>
        <p:nvSpPr>
          <p:cNvPr id="4" name="Slide Number Placeholder 3"/>
          <p:cNvSpPr>
            <a:spLocks noGrp="1"/>
          </p:cNvSpPr>
          <p:nvPr>
            <p:ph type="sldNum" sz="quarter" idx="10"/>
          </p:nvPr>
        </p:nvSpPr>
        <p:spPr/>
        <p:txBody>
          <a:bodyPr/>
          <a:lstStyle/>
          <a:p>
            <a:pPr>
              <a:defRPr/>
            </a:pPr>
            <a:fld id="{A3A876B9-F6F4-604F-9FC3-5CF656F1CAED}" type="slidenum">
              <a:rPr lang="en-US" smtClean="0"/>
              <a:pPr>
                <a:defRPr/>
              </a:pPr>
              <a:t>3</a:t>
            </a:fld>
            <a:endParaRPr lang="en-US" dirty="0"/>
          </a:p>
        </p:txBody>
      </p:sp>
    </p:spTree>
    <p:extLst>
      <p:ext uri="{BB962C8B-B14F-4D97-AF65-F5344CB8AC3E}">
        <p14:creationId xmlns:p14="http://schemas.microsoft.com/office/powerpoint/2010/main" val="745068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The public (e.g., beneficiaries, claimants, consumers)</a:t>
            </a:r>
          </a:p>
          <a:p>
            <a:pPr lvl="1"/>
            <a:r>
              <a:rPr lang="en-US" dirty="0" smtClean="0"/>
              <a:t>Elected officials (design policy to achieve objectives)</a:t>
            </a:r>
          </a:p>
          <a:p>
            <a:pPr lvl="1"/>
            <a:r>
              <a:rPr lang="en-US" dirty="0" smtClean="0"/>
              <a:t>Regulators (ensure appropriate, effective regulation)</a:t>
            </a:r>
          </a:p>
          <a:p>
            <a:pPr lvl="1"/>
            <a:r>
              <a:rPr lang="en-US" dirty="0" smtClean="0"/>
              <a:t>System and program administrators (e.g., pension plans)</a:t>
            </a:r>
          </a:p>
          <a:p>
            <a:pPr lvl="1"/>
            <a:r>
              <a:rPr lang="en-US" dirty="0" smtClean="0"/>
              <a:t>Insurers and other employers</a:t>
            </a:r>
          </a:p>
          <a:p>
            <a:endParaRPr lang="en-US" dirty="0"/>
          </a:p>
        </p:txBody>
      </p:sp>
      <p:sp>
        <p:nvSpPr>
          <p:cNvPr id="4" name="Slide Number Placeholder 3"/>
          <p:cNvSpPr>
            <a:spLocks noGrp="1"/>
          </p:cNvSpPr>
          <p:nvPr>
            <p:ph type="sldNum" sz="quarter" idx="10"/>
          </p:nvPr>
        </p:nvSpPr>
        <p:spPr/>
        <p:txBody>
          <a:bodyPr/>
          <a:lstStyle/>
          <a:p>
            <a:pPr>
              <a:defRPr/>
            </a:pPr>
            <a:fld id="{A3A876B9-F6F4-604F-9FC3-5CF656F1CAED}" type="slidenum">
              <a:rPr lang="en-US" smtClean="0"/>
              <a:pPr>
                <a:defRPr/>
              </a:pPr>
              <a:t>4</a:t>
            </a:fld>
            <a:endParaRPr lang="en-US" dirty="0"/>
          </a:p>
        </p:txBody>
      </p:sp>
    </p:spTree>
    <p:extLst>
      <p:ext uri="{BB962C8B-B14F-4D97-AF65-F5344CB8AC3E}">
        <p14:creationId xmlns:p14="http://schemas.microsoft.com/office/powerpoint/2010/main" val="2286471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 two primary parts of the Academy’s mission are </a:t>
            </a:r>
            <a:r>
              <a:rPr lang="en-US" sz="1200" b="1" dirty="0" smtClean="0"/>
              <a:t>inextricably linked</a:t>
            </a:r>
            <a:r>
              <a:rPr lang="en-US" sz="1200" dirty="0" smtClean="0"/>
              <a:t>. </a:t>
            </a:r>
          </a:p>
          <a:p>
            <a:endParaRPr lang="en-US" dirty="0"/>
          </a:p>
        </p:txBody>
      </p:sp>
      <p:sp>
        <p:nvSpPr>
          <p:cNvPr id="4" name="Slide Number Placeholder 3"/>
          <p:cNvSpPr>
            <a:spLocks noGrp="1"/>
          </p:cNvSpPr>
          <p:nvPr>
            <p:ph type="sldNum" sz="quarter" idx="10"/>
          </p:nvPr>
        </p:nvSpPr>
        <p:spPr/>
        <p:txBody>
          <a:bodyPr/>
          <a:lstStyle/>
          <a:p>
            <a:pPr>
              <a:defRPr/>
            </a:pPr>
            <a:fld id="{A3A876B9-F6F4-604F-9FC3-5CF656F1CAED}" type="slidenum">
              <a:rPr lang="en-US" smtClean="0"/>
              <a:pPr>
                <a:defRPr/>
              </a:pPr>
              <a:t>11</a:t>
            </a:fld>
            <a:endParaRPr lang="en-US" dirty="0"/>
          </a:p>
        </p:txBody>
      </p:sp>
    </p:spTree>
    <p:extLst>
      <p:ext uri="{BB962C8B-B14F-4D97-AF65-F5344CB8AC3E}">
        <p14:creationId xmlns:p14="http://schemas.microsoft.com/office/powerpoint/2010/main" val="2196290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ASB:</a:t>
            </a:r>
          </a:p>
          <a:p>
            <a:endParaRPr lang="en-US" sz="1200" dirty="0" smtClean="0"/>
          </a:p>
          <a:p>
            <a:r>
              <a:rPr lang="en-US" sz="1200" dirty="0" smtClean="0"/>
              <a:t>Establishes Actuarial Standards of Practice (ASOPs) to govern practice in the U.S.</a:t>
            </a:r>
          </a:p>
          <a:p>
            <a:r>
              <a:rPr lang="en-US" sz="1200" dirty="0" smtClean="0"/>
              <a:t>The ASB is an autonomous entity within the Academy.</a:t>
            </a:r>
          </a:p>
          <a:p>
            <a:r>
              <a:rPr lang="en-US" sz="1200" dirty="0" smtClean="0"/>
              <a:t>The sole discretion to promulgate ASOPs for practice in the U.S. is vested in its nine members.</a:t>
            </a:r>
          </a:p>
          <a:p>
            <a:endParaRPr lang="en-US" dirty="0" smtClean="0"/>
          </a:p>
          <a:p>
            <a:r>
              <a:rPr lang="en-US" dirty="0" smtClean="0"/>
              <a:t>ABCD:</a:t>
            </a:r>
          </a:p>
          <a:p>
            <a:endParaRPr lang="en-US" dirty="0" smtClean="0"/>
          </a:p>
          <a:p>
            <a:r>
              <a:rPr lang="en-US" sz="1200" dirty="0" smtClean="0"/>
              <a:t>The ABCD is an autonomous entity within the Academy.</a:t>
            </a:r>
          </a:p>
          <a:p>
            <a:r>
              <a:rPr lang="en-US" sz="1200" dirty="0" smtClean="0"/>
              <a:t>It evaluates alleged violations of the standards of conduct.</a:t>
            </a:r>
          </a:p>
          <a:p>
            <a:r>
              <a:rPr lang="en-US" sz="1200" dirty="0" smtClean="0"/>
              <a:t>It recommends disciplinary action to participating organizations (all the U.S.-based actuarial organizations participate).</a:t>
            </a:r>
          </a:p>
          <a:p>
            <a:r>
              <a:rPr lang="en-US" sz="1200" dirty="0" smtClean="0"/>
              <a:t>The ABCD is also available to respond to actuaries’ requests for guidance on professional issues. The ability to ask for guidance, confidentially, from experienced practitioners is a very important element to help newer actuaries especially.</a:t>
            </a:r>
          </a:p>
          <a:p>
            <a:endParaRPr lang="en-US" dirty="0"/>
          </a:p>
        </p:txBody>
      </p:sp>
      <p:sp>
        <p:nvSpPr>
          <p:cNvPr id="4" name="Slide Number Placeholder 3"/>
          <p:cNvSpPr>
            <a:spLocks noGrp="1"/>
          </p:cNvSpPr>
          <p:nvPr>
            <p:ph type="sldNum" sz="quarter" idx="10"/>
          </p:nvPr>
        </p:nvSpPr>
        <p:spPr/>
        <p:txBody>
          <a:bodyPr/>
          <a:lstStyle/>
          <a:p>
            <a:pPr>
              <a:defRPr/>
            </a:pPr>
            <a:fld id="{A3A876B9-F6F4-604F-9FC3-5CF656F1CAED}" type="slidenum">
              <a:rPr lang="en-US" smtClean="0"/>
              <a:pPr>
                <a:defRPr/>
              </a:pPr>
              <a:t>15</a:t>
            </a:fld>
            <a:endParaRPr lang="en-US" dirty="0"/>
          </a:p>
        </p:txBody>
      </p:sp>
    </p:spTree>
    <p:extLst>
      <p:ext uri="{BB962C8B-B14F-4D97-AF65-F5344CB8AC3E}">
        <p14:creationId xmlns:p14="http://schemas.microsoft.com/office/powerpoint/2010/main" val="4121700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 qualification standards speak to each</a:t>
            </a:r>
            <a:r>
              <a:rPr lang="en-US" baseline="0" dirty="0" smtClean="0"/>
              <a:t> </a:t>
            </a:r>
            <a:r>
              <a:rPr lang="en-US" dirty="0" smtClean="0"/>
              <a:t>piece.</a:t>
            </a:r>
            <a:endParaRPr lang="en-US" dirty="0"/>
          </a:p>
        </p:txBody>
      </p:sp>
      <p:sp>
        <p:nvSpPr>
          <p:cNvPr id="4" name="Slide Number Placeholder 3"/>
          <p:cNvSpPr>
            <a:spLocks noGrp="1"/>
          </p:cNvSpPr>
          <p:nvPr>
            <p:ph type="sldNum" sz="quarter" idx="10"/>
          </p:nvPr>
        </p:nvSpPr>
        <p:spPr/>
        <p:txBody>
          <a:bodyPr/>
          <a:lstStyle/>
          <a:p>
            <a:pPr>
              <a:defRPr/>
            </a:pPr>
            <a:fld id="{A3A876B9-F6F4-604F-9FC3-5CF656F1CAED}" type="slidenum">
              <a:rPr lang="en-US" smtClean="0"/>
              <a:pPr>
                <a:defRPr/>
              </a:pPr>
              <a:t>17</a:t>
            </a:fld>
            <a:endParaRPr lang="en-US" dirty="0"/>
          </a:p>
        </p:txBody>
      </p:sp>
    </p:spTree>
    <p:extLst>
      <p:ext uri="{BB962C8B-B14F-4D97-AF65-F5344CB8AC3E}">
        <p14:creationId xmlns:p14="http://schemas.microsoft.com/office/powerpoint/2010/main" val="4015913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separates actuaries from health economists or financial analysts is not that we have some fundamentally different kind of mathematics, but that we are part of a self-regulating profession, with all that entails.  That’s why state insurance commissioners require insurance company financial statements to be signed by an actuary, and not by a consulting mathematician. </a:t>
            </a:r>
            <a:endParaRPr lang="en-US" dirty="0"/>
          </a:p>
        </p:txBody>
      </p:sp>
      <p:sp>
        <p:nvSpPr>
          <p:cNvPr id="4" name="Slide Number Placeholder 3"/>
          <p:cNvSpPr>
            <a:spLocks noGrp="1"/>
          </p:cNvSpPr>
          <p:nvPr>
            <p:ph type="sldNum" sz="quarter" idx="10"/>
          </p:nvPr>
        </p:nvSpPr>
        <p:spPr/>
        <p:txBody>
          <a:bodyPr/>
          <a:lstStyle/>
          <a:p>
            <a:pPr>
              <a:defRPr/>
            </a:pPr>
            <a:fld id="{A3A876B9-F6F4-604F-9FC3-5CF656F1CAED}" type="slidenum">
              <a:rPr lang="en-US" smtClean="0"/>
              <a:pPr>
                <a:defRPr/>
              </a:pPr>
              <a:t>20</a:t>
            </a:fld>
            <a:endParaRPr lang="en-US" dirty="0"/>
          </a:p>
        </p:txBody>
      </p:sp>
    </p:spTree>
    <p:extLst>
      <p:ext uri="{BB962C8B-B14F-4D97-AF65-F5344CB8AC3E}">
        <p14:creationId xmlns:p14="http://schemas.microsoft.com/office/powerpoint/2010/main" val="3417177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and other responsibilities are spelled out in the Code of Professional Conduct.</a:t>
            </a:r>
          </a:p>
          <a:p>
            <a:endParaRPr lang="en-US" dirty="0"/>
          </a:p>
        </p:txBody>
      </p:sp>
      <p:sp>
        <p:nvSpPr>
          <p:cNvPr id="4" name="Slide Number Placeholder 3"/>
          <p:cNvSpPr>
            <a:spLocks noGrp="1"/>
          </p:cNvSpPr>
          <p:nvPr>
            <p:ph type="sldNum" sz="quarter" idx="10"/>
          </p:nvPr>
        </p:nvSpPr>
        <p:spPr/>
        <p:txBody>
          <a:bodyPr/>
          <a:lstStyle/>
          <a:p>
            <a:pPr>
              <a:defRPr/>
            </a:pPr>
            <a:fld id="{A3A876B9-F6F4-604F-9FC3-5CF656F1CAED}" type="slidenum">
              <a:rPr lang="en-US" smtClean="0"/>
              <a:pPr>
                <a:defRPr/>
              </a:pPr>
              <a:t>21</a:t>
            </a:fld>
            <a:endParaRPr lang="en-US" dirty="0"/>
          </a:p>
        </p:txBody>
      </p:sp>
    </p:spTree>
    <p:extLst>
      <p:ext uri="{BB962C8B-B14F-4D97-AF65-F5344CB8AC3E}">
        <p14:creationId xmlns:p14="http://schemas.microsoft.com/office/powerpoint/2010/main" val="4284942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Hill Briefings, the Health Practice Council’s Hill visits, comment letters and Congressional testimony</a:t>
            </a:r>
            <a:endParaRPr lang="en-US" dirty="0"/>
          </a:p>
        </p:txBody>
      </p:sp>
      <p:sp>
        <p:nvSpPr>
          <p:cNvPr id="4" name="Slide Number Placeholder 3"/>
          <p:cNvSpPr>
            <a:spLocks noGrp="1"/>
          </p:cNvSpPr>
          <p:nvPr>
            <p:ph type="sldNum" sz="quarter" idx="10"/>
          </p:nvPr>
        </p:nvSpPr>
        <p:spPr/>
        <p:txBody>
          <a:bodyPr/>
          <a:lstStyle/>
          <a:p>
            <a:pPr>
              <a:defRPr/>
            </a:pPr>
            <a:fld id="{A3A876B9-F6F4-604F-9FC3-5CF656F1CAED}" type="slidenum">
              <a:rPr lang="en-US" smtClean="0"/>
              <a:pPr>
                <a:defRPr/>
              </a:pPr>
              <a:t>25</a:t>
            </a:fld>
            <a:endParaRPr lang="en-US" dirty="0"/>
          </a:p>
        </p:txBody>
      </p:sp>
    </p:spTree>
    <p:extLst>
      <p:ext uri="{BB962C8B-B14F-4D97-AF65-F5344CB8AC3E}">
        <p14:creationId xmlns:p14="http://schemas.microsoft.com/office/powerpoint/2010/main" val="1382684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Title 1"/>
          <p:cNvSpPr>
            <a:spLocks noGrp="1"/>
          </p:cNvSpPr>
          <p:nvPr>
            <p:ph type="title"/>
          </p:nvPr>
        </p:nvSpPr>
        <p:spPr>
          <a:xfrm>
            <a:off x="632051" y="621169"/>
            <a:ext cx="7705725" cy="449987"/>
          </a:xfrm>
          <a:prstGeom prst="rect">
            <a:avLst/>
          </a:prstGeom>
        </p:spPr>
        <p:txBody>
          <a:bodyPr anchor="b"/>
          <a:lstStyle>
            <a:lvl1pPr algn="l" defTabSz="914400" rtl="0" eaLnBrk="1" latinLnBrk="0" hangingPunct="1">
              <a:lnSpc>
                <a:spcPct val="90000"/>
              </a:lnSpc>
              <a:spcBef>
                <a:spcPct val="0"/>
              </a:spcBef>
              <a:buNone/>
              <a:defRPr lang="en-US" sz="2400" b="1" kern="1500" spc="0" baseline="0" dirty="0">
                <a:solidFill>
                  <a:srgbClr val="52626F"/>
                </a:solidFill>
                <a:latin typeface="+mj-lt"/>
                <a:ea typeface="+mj-ea"/>
                <a:cs typeface="+mj-cs"/>
              </a:defRPr>
            </a:lvl1pPr>
          </a:lstStyle>
          <a:p>
            <a:r>
              <a:rPr lang="en-US" dirty="0" smtClean="0"/>
              <a:t>Click to edit Master title style</a:t>
            </a:r>
            <a:endParaRPr lang="en-US" dirty="0"/>
          </a:p>
        </p:txBody>
      </p:sp>
      <p:sp>
        <p:nvSpPr>
          <p:cNvPr id="5" name="Slide Number Placeholder 2"/>
          <p:cNvSpPr>
            <a:spLocks noGrp="1"/>
          </p:cNvSpPr>
          <p:nvPr>
            <p:ph type="sldNum" sz="quarter" idx="10"/>
          </p:nvPr>
        </p:nvSpPr>
        <p:spPr/>
        <p:txBody>
          <a:bodyPr/>
          <a:lstStyle>
            <a:lvl1pPr>
              <a:defRPr/>
            </a:lvl1pPr>
          </a:lstStyle>
          <a:p>
            <a:pPr>
              <a:defRPr/>
            </a:pPr>
            <a:r>
              <a:rPr lang="en-US" dirty="0"/>
              <a:t>PAGE </a:t>
            </a:r>
            <a:fld id="{BBDF6FBC-459A-0C4C-A8DF-7B1A0150852F}" type="slidenum">
              <a:rPr lang="en-US"/>
              <a:pPr>
                <a:defRPr/>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254" y="2522491"/>
            <a:ext cx="4717143" cy="2102046"/>
          </a:xfrm>
          <a:prstGeom prst="rect">
            <a:avLst/>
          </a:prstGeom>
        </p:spPr>
      </p:pic>
    </p:spTree>
    <p:extLst>
      <p:ext uri="{BB962C8B-B14F-4D97-AF65-F5344CB8AC3E}">
        <p14:creationId xmlns:p14="http://schemas.microsoft.com/office/powerpoint/2010/main" val="425383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itle 1"/>
          <p:cNvSpPr>
            <a:spLocks noGrp="1"/>
          </p:cNvSpPr>
          <p:nvPr>
            <p:ph type="title"/>
          </p:nvPr>
        </p:nvSpPr>
        <p:spPr>
          <a:xfrm>
            <a:off x="632051" y="621169"/>
            <a:ext cx="7705725" cy="449987"/>
          </a:xfrm>
          <a:prstGeom prst="rect">
            <a:avLst/>
          </a:prstGeom>
        </p:spPr>
        <p:txBody>
          <a:bodyPr anchor="b"/>
          <a:lstStyle>
            <a:lvl1pPr algn="l" defTabSz="914400" rtl="0" eaLnBrk="1" latinLnBrk="0" hangingPunct="1">
              <a:lnSpc>
                <a:spcPct val="90000"/>
              </a:lnSpc>
              <a:spcBef>
                <a:spcPct val="0"/>
              </a:spcBef>
              <a:buNone/>
              <a:defRPr lang="en-US" sz="2400" b="1" kern="1500" spc="0" baseline="0" dirty="0">
                <a:solidFill>
                  <a:srgbClr val="52626F"/>
                </a:solidFill>
                <a:latin typeface="+mj-lt"/>
                <a:ea typeface="+mj-ea"/>
                <a:cs typeface="+mj-cs"/>
              </a:defRPr>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r>
              <a:rPr lang="en-US" dirty="0"/>
              <a:t>PAGE </a:t>
            </a:r>
            <a:fld id="{0B5ACE3E-6FAA-3B43-AEBE-FF6D8C846D5F}" type="slidenum">
              <a:rPr lang="en-US"/>
              <a:pPr>
                <a:defRPr/>
              </a:pPr>
              <a:t>‹#›</a:t>
            </a:fld>
            <a:endParaRPr lang="en-US" dirty="0"/>
          </a:p>
        </p:txBody>
      </p:sp>
      <p:sp>
        <p:nvSpPr>
          <p:cNvPr id="6" name="Text Placeholder 5"/>
          <p:cNvSpPr>
            <a:spLocks noGrp="1"/>
          </p:cNvSpPr>
          <p:nvPr>
            <p:ph type="body" sz="quarter" idx="11"/>
          </p:nvPr>
        </p:nvSpPr>
        <p:spPr>
          <a:xfrm>
            <a:off x="835571" y="1261241"/>
            <a:ext cx="5533697" cy="2609193"/>
          </a:xfrm>
          <a:prstGeom prst="rect">
            <a:avLst/>
          </a:prstGeo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426359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 name="Title 1"/>
          <p:cNvSpPr>
            <a:spLocks noGrp="1"/>
          </p:cNvSpPr>
          <p:nvPr>
            <p:ph type="title"/>
          </p:nvPr>
        </p:nvSpPr>
        <p:spPr>
          <a:xfrm>
            <a:off x="1186689" y="2499131"/>
            <a:ext cx="4346431" cy="787813"/>
          </a:xfrm>
          <a:prstGeom prst="rect">
            <a:avLst/>
          </a:prstGeom>
        </p:spPr>
        <p:txBody>
          <a:bodyPr/>
          <a:lstStyle>
            <a:lvl1pPr algn="l">
              <a:defRPr sz="4800" b="1" baseline="0">
                <a:solidFill>
                  <a:srgbClr val="EBEDEE"/>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r>
              <a:rPr lang="en-US" dirty="0"/>
              <a:t>PAGE </a:t>
            </a:r>
            <a:fld id="{7F82E848-C40F-BB42-9770-8781B211F949}" type="slidenum">
              <a:rPr lang="en-US"/>
              <a:pPr>
                <a:defRPr/>
              </a:pPr>
              <a:t>‹#›</a:t>
            </a:fld>
            <a:endParaRPr lang="en-US" dirty="0"/>
          </a:p>
        </p:txBody>
      </p:sp>
    </p:spTree>
    <p:extLst>
      <p:ext uri="{BB962C8B-B14F-4D97-AF65-F5344CB8AC3E}">
        <p14:creationId xmlns:p14="http://schemas.microsoft.com/office/powerpoint/2010/main" val="29494429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r>
              <a:rPr lang="en-US" dirty="0"/>
              <a:t>PAGE </a:t>
            </a:r>
            <a:fld id="{7389521E-3A0A-1246-BBA7-363A282BAA68}" type="slidenum">
              <a:rPr lang="en-US"/>
              <a:pPr>
                <a:defRPr/>
              </a:pPr>
              <a:t>‹#›</a:t>
            </a:fld>
            <a:endParaRPr lang="en-US" dirty="0"/>
          </a:p>
        </p:txBody>
      </p:sp>
    </p:spTree>
    <p:extLst>
      <p:ext uri="{BB962C8B-B14F-4D97-AF65-F5344CB8AC3E}">
        <p14:creationId xmlns:p14="http://schemas.microsoft.com/office/powerpoint/2010/main" val="26227379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0" y="6606117"/>
            <a:ext cx="673100" cy="177800"/>
          </a:xfrm>
          <a:prstGeom prst="rect">
            <a:avLst/>
          </a:prstGeom>
        </p:spPr>
        <p:txBody>
          <a:bodyPr vert="horz" wrap="square" lIns="91440" tIns="45720" rIns="91440" bIns="45720" numCol="1" anchor="t" anchorCtr="0" compatLnSpc="1">
            <a:prstTxWarp prst="textNoShape">
              <a:avLst/>
            </a:prstTxWarp>
          </a:bodyPr>
          <a:lstStyle>
            <a:lvl1pPr eaLnBrk="1" hangingPunct="1">
              <a:buFont typeface="+mj-lt" charset="0"/>
              <a:buNone/>
              <a:defRPr sz="700" dirty="0">
                <a:solidFill>
                  <a:srgbClr val="78A2B6"/>
                </a:solidFill>
                <a:latin typeface="Vaud" charset="0"/>
                <a:cs typeface="+mn-cs"/>
              </a:defRPr>
            </a:lvl1pPr>
          </a:lstStyle>
          <a:p>
            <a:pPr>
              <a:defRPr/>
            </a:pPr>
            <a:r>
              <a:rPr lang="en-US" dirty="0"/>
              <a:t>PAGE </a:t>
            </a:r>
            <a:fld id="{F119E9F0-F2BC-1040-9FB3-E87C90644E26}" type="slidenum">
              <a:rPr lang="en-US"/>
              <a:pPr>
                <a:defRPr/>
              </a:pPr>
              <a:t>‹#›</a:t>
            </a:fld>
            <a:endParaRPr lang="en-US" dirty="0"/>
          </a:p>
        </p:txBody>
      </p:sp>
      <p:sp>
        <p:nvSpPr>
          <p:cNvPr id="7" name="Subtitle 2"/>
          <p:cNvSpPr txBox="1">
            <a:spLocks/>
          </p:cNvSpPr>
          <p:nvPr/>
        </p:nvSpPr>
        <p:spPr>
          <a:xfrm>
            <a:off x="652463" y="294218"/>
            <a:ext cx="2513012" cy="232833"/>
          </a:xfrm>
          <a:prstGeom prst="rect">
            <a:avLst/>
          </a:prstGeom>
        </p:spPr>
        <p:txBody>
          <a:bodyPr/>
          <a:lstStyle>
            <a:lvl1pPr marL="0" indent="0" algn="l" defTabSz="914400" rtl="0" eaLnBrk="1" latinLnBrk="0" hangingPunct="1">
              <a:lnSpc>
                <a:spcPct val="100000"/>
              </a:lnSpc>
              <a:spcBef>
                <a:spcPts val="0"/>
              </a:spcBef>
              <a:spcAft>
                <a:spcPts val="0"/>
              </a:spcAft>
              <a:buFont typeface="+mj-lt"/>
              <a:buNone/>
              <a:defRPr lang="en-US" sz="1100" b="0" i="0" kern="1200" baseline="0" dirty="0">
                <a:solidFill>
                  <a:srgbClr val="005273"/>
                </a:solidFill>
                <a:effectLst/>
                <a:latin typeface="Vaud"/>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lnSpc>
                <a:spcPct val="150000"/>
              </a:lnSpc>
              <a:defRPr/>
            </a:pPr>
            <a:r>
              <a:rPr sz="700" dirty="0" smtClean="0">
                <a:solidFill>
                  <a:srgbClr val="52626F"/>
                </a:solidFill>
              </a:rPr>
              <a:t>AMERICAN ACADEMY OF ACTUARIES</a:t>
            </a:r>
            <a:endParaRPr lang="en-GB" sz="700" dirty="0">
              <a:solidFill>
                <a:srgbClr val="52626F"/>
              </a:solidFill>
            </a:endParaRPr>
          </a:p>
        </p:txBody>
      </p:sp>
      <p:pic>
        <p:nvPicPr>
          <p:cNvPr id="2052" name="Picture 1" descr="powerpointNoLogo.eps"/>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20650" y="1058333"/>
            <a:ext cx="9267825" cy="5099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725213" y="6180250"/>
            <a:ext cx="8269013" cy="430887"/>
          </a:xfrm>
          <a:prstGeom prst="rect">
            <a:avLst/>
          </a:prstGeom>
        </p:spPr>
        <p:txBody>
          <a:bodyPr wrap="square">
            <a:spAutoFit/>
          </a:bodyPr>
          <a:lstStyle/>
          <a:p>
            <a:r>
              <a:rPr lang="en-US" sz="1100" dirty="0" smtClean="0"/>
              <a:t>Copyright © 2016 American Academy of Actuaries. All Rights Reserved. </a:t>
            </a:r>
          </a:p>
          <a:p>
            <a:r>
              <a:rPr lang="en-US" sz="1100" dirty="0" smtClean="0"/>
              <a:t>May not be reproduced without express permission.	</a:t>
            </a:r>
            <a:endParaRPr lang="en-US" sz="1100" dirty="0"/>
          </a:p>
        </p:txBody>
      </p:sp>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286161" y="6163212"/>
            <a:ext cx="1341438" cy="596940"/>
          </a:xfrm>
          <a:prstGeom prst="rect">
            <a:avLst/>
          </a:prstGeom>
        </p:spPr>
      </p:pic>
    </p:spTree>
    <p:extLst>
      <p:ext uri="{BB962C8B-B14F-4D97-AF65-F5344CB8AC3E}">
        <p14:creationId xmlns:p14="http://schemas.microsoft.com/office/powerpoint/2010/main" val="65145177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charset="0"/>
          <a:cs typeface="ＭＳ Ｐゴシック"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charset="0"/>
          <a:cs typeface="ＭＳ Ｐゴシック"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charset="0"/>
          <a:cs typeface="ＭＳ Ｐゴシック"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Vaud"/>
          <a:ea typeface="ＭＳ Ｐゴシック" charset="0"/>
          <a:cs typeface="ＭＳ Ｐゴシック"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6doXrSxvgQE&amp;feature=youtu.b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c77sezRs6M&amp;feature=youtu.b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0"/>
          </p:nvPr>
        </p:nvSpPr>
        <p:spPr/>
        <p:txBody>
          <a:bodyPr/>
          <a:lstStyle/>
          <a:p>
            <a:pPr>
              <a:defRPr/>
            </a:pPr>
            <a:r>
              <a:rPr lang="en-US" dirty="0" smtClean="0"/>
              <a:t>PAGE </a:t>
            </a:r>
            <a:fld id="{BBDF6FBC-459A-0C4C-A8DF-7B1A0150852F}" type="slidenum">
              <a:rPr lang="en-US" smtClean="0"/>
              <a:pPr>
                <a:defRPr/>
              </a:pPr>
              <a:t>1</a:t>
            </a:fld>
            <a:endParaRPr lang="en-US" dirty="0"/>
          </a:p>
        </p:txBody>
      </p:sp>
    </p:spTree>
    <p:extLst>
      <p:ext uri="{BB962C8B-B14F-4D97-AF65-F5344CB8AC3E}">
        <p14:creationId xmlns:p14="http://schemas.microsoft.com/office/powerpoint/2010/main" val="3939473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Academy</a:t>
            </a:r>
            <a:endParaRPr lang="en-US" dirty="0"/>
          </a:p>
        </p:txBody>
      </p:sp>
      <p:sp>
        <p:nvSpPr>
          <p:cNvPr id="3" name="Content Placeholder 2"/>
          <p:cNvSpPr>
            <a:spLocks noGrp="1"/>
          </p:cNvSpPr>
          <p:nvPr>
            <p:ph type="body" sz="quarter" idx="11"/>
          </p:nvPr>
        </p:nvSpPr>
        <p:spPr>
          <a:prstGeom prst="rect">
            <a:avLst/>
          </a:prstGeom>
        </p:spPr>
        <p:txBody>
          <a:bodyPr/>
          <a:lstStyle/>
          <a:p>
            <a:r>
              <a:rPr lang="en-US" dirty="0"/>
              <a:t>The Academy is the national association for actuaries practicing in the United States</a:t>
            </a:r>
            <a:r>
              <a:rPr lang="en-US" dirty="0" smtClean="0"/>
              <a:t>.</a:t>
            </a:r>
          </a:p>
          <a:p>
            <a:r>
              <a:rPr lang="en-US" dirty="0" smtClean="0"/>
              <a:t>It provides </a:t>
            </a:r>
            <a:r>
              <a:rPr lang="en-US" dirty="0"/>
              <a:t>a single, inclusive national body for the profession that </a:t>
            </a:r>
            <a:r>
              <a:rPr lang="en-US" dirty="0" smtClean="0"/>
              <a:t>represents </a:t>
            </a:r>
            <a:r>
              <a:rPr lang="en-US" dirty="0"/>
              <a:t>qualified actuaries of all specialties.</a:t>
            </a:r>
          </a:p>
          <a:p>
            <a:endParaRPr lang="en-US" dirty="0" smtClean="0"/>
          </a:p>
        </p:txBody>
      </p:sp>
    </p:spTree>
    <p:extLst>
      <p:ext uri="{BB962C8B-B14F-4D97-AF65-F5344CB8AC3E}">
        <p14:creationId xmlns:p14="http://schemas.microsoft.com/office/powerpoint/2010/main" val="3697493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Academy Mission</a:t>
            </a:r>
            <a:endParaRPr lang="en-US" dirty="0"/>
          </a:p>
        </p:txBody>
      </p:sp>
      <p:sp>
        <p:nvSpPr>
          <p:cNvPr id="3" name="Content Placeholder 2"/>
          <p:cNvSpPr>
            <a:spLocks noGrp="1"/>
          </p:cNvSpPr>
          <p:nvPr>
            <p:ph type="body" sz="quarter" idx="11"/>
          </p:nvPr>
        </p:nvSpPr>
        <p:spPr>
          <a:prstGeom prst="rect">
            <a:avLst/>
          </a:prstGeom>
        </p:spPr>
        <p:txBody>
          <a:bodyPr/>
          <a:lstStyle/>
          <a:p>
            <a:r>
              <a:rPr lang="en-US" sz="2400" dirty="0"/>
              <a:t>The Academy </a:t>
            </a:r>
            <a:r>
              <a:rPr lang="en-US" sz="2400" dirty="0" smtClean="0"/>
              <a:t>has a </a:t>
            </a:r>
            <a:r>
              <a:rPr lang="en-US" sz="2400" b="1" dirty="0" smtClean="0"/>
              <a:t>dual</a:t>
            </a:r>
            <a:r>
              <a:rPr lang="en-US" sz="2400" dirty="0" smtClean="0"/>
              <a:t> </a:t>
            </a:r>
            <a:r>
              <a:rPr lang="en-US" sz="2400" b="1" dirty="0" smtClean="0"/>
              <a:t>mission</a:t>
            </a:r>
            <a:r>
              <a:rPr lang="en-US" sz="2400" dirty="0" smtClean="0"/>
              <a:t>: </a:t>
            </a:r>
            <a:br>
              <a:rPr lang="en-US" sz="2400" dirty="0" smtClean="0"/>
            </a:br>
            <a:r>
              <a:rPr lang="en-US" sz="2400" dirty="0" smtClean="0"/>
              <a:t/>
            </a:r>
            <a:br>
              <a:rPr lang="en-US" sz="2400" dirty="0" smtClean="0"/>
            </a:br>
            <a:r>
              <a:rPr lang="en-US" sz="2400" dirty="0" smtClean="0"/>
              <a:t>“The </a:t>
            </a:r>
            <a:r>
              <a:rPr lang="en-US" sz="2400" dirty="0"/>
              <a:t>Academy assists public policymakers on all levels by providing leadership, objective expertise, and actuarial advice on risk and financial security issues. The Academy also sets qualification, practice, and professionalism standards for actuaries credentialed by one or more of the five U.S.-based actuarial organizations in the United States.”</a:t>
            </a:r>
          </a:p>
          <a:p>
            <a:endParaRPr lang="en-US" dirty="0"/>
          </a:p>
        </p:txBody>
      </p:sp>
    </p:spTree>
    <p:extLst>
      <p:ext uri="{BB962C8B-B14F-4D97-AF65-F5344CB8AC3E}">
        <p14:creationId xmlns:p14="http://schemas.microsoft.com/office/powerpoint/2010/main" val="2615218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Specific Meaning of Actuary as Professional in the U.S.</a:t>
            </a:r>
            <a:endParaRPr lang="en-US" dirty="0"/>
          </a:p>
        </p:txBody>
      </p:sp>
      <p:sp>
        <p:nvSpPr>
          <p:cNvPr id="3" name="Content Placeholder 2"/>
          <p:cNvSpPr>
            <a:spLocks noGrp="1"/>
          </p:cNvSpPr>
          <p:nvPr>
            <p:ph type="body" sz="quarter" idx="11"/>
          </p:nvPr>
        </p:nvSpPr>
        <p:spPr>
          <a:prstGeom prst="rect">
            <a:avLst/>
          </a:prstGeom>
        </p:spPr>
        <p:txBody>
          <a:bodyPr/>
          <a:lstStyle/>
          <a:p>
            <a:pPr marL="0" lvl="1" indent="0">
              <a:spcBef>
                <a:spcPct val="40000"/>
              </a:spcBef>
              <a:buClr>
                <a:srgbClr val="D79205"/>
              </a:buClr>
              <a:buNone/>
              <a:defRPr/>
            </a:pPr>
            <a:r>
              <a:rPr lang="en-US" dirty="0" smtClean="0"/>
              <a:t>“</a:t>
            </a:r>
            <a:r>
              <a:rPr lang="en-US" dirty="0"/>
              <a:t>The </a:t>
            </a:r>
            <a:r>
              <a:rPr lang="en-US" i="1" dirty="0"/>
              <a:t>Code of Professional </a:t>
            </a:r>
            <a:r>
              <a:rPr lang="en-US" i="1" dirty="0" smtClean="0"/>
              <a:t>Conduct</a:t>
            </a:r>
            <a:br>
              <a:rPr lang="en-US" i="1" dirty="0" smtClean="0"/>
            </a:br>
            <a:r>
              <a:rPr lang="en-US" dirty="0" smtClean="0"/>
              <a:t>sets </a:t>
            </a:r>
            <a:r>
              <a:rPr lang="en-US" dirty="0"/>
              <a:t>forth what it means for an </a:t>
            </a:r>
            <a:r>
              <a:rPr lang="en-US" dirty="0" smtClean="0"/>
              <a:t>actuary</a:t>
            </a:r>
            <a:br>
              <a:rPr lang="en-US" dirty="0" smtClean="0"/>
            </a:br>
            <a:r>
              <a:rPr lang="en-US" dirty="0" smtClean="0"/>
              <a:t>to </a:t>
            </a:r>
            <a:r>
              <a:rPr lang="en-US" dirty="0"/>
              <a:t>act as a professional. It identifies </a:t>
            </a:r>
            <a:r>
              <a:rPr lang="en-US" dirty="0" smtClean="0"/>
              <a:t/>
            </a:r>
            <a:br>
              <a:rPr lang="en-US" dirty="0" smtClean="0"/>
            </a:br>
            <a:r>
              <a:rPr lang="en-US" dirty="0" smtClean="0"/>
              <a:t>the </a:t>
            </a:r>
            <a:r>
              <a:rPr lang="en-US" dirty="0"/>
              <a:t>responsibilities that actuaries </a:t>
            </a:r>
            <a:r>
              <a:rPr lang="en-US" dirty="0" smtClean="0"/>
              <a:t>have</a:t>
            </a:r>
            <a:br>
              <a:rPr lang="en-US" dirty="0" smtClean="0"/>
            </a:br>
            <a:r>
              <a:rPr lang="en-US" dirty="0" smtClean="0"/>
              <a:t>to </a:t>
            </a:r>
            <a:r>
              <a:rPr lang="en-US" dirty="0"/>
              <a:t>the public, to their clients </a:t>
            </a:r>
            <a:r>
              <a:rPr lang="en-US" dirty="0" smtClean="0"/>
              <a:t>and</a:t>
            </a:r>
            <a:br>
              <a:rPr lang="en-US" dirty="0" smtClean="0"/>
            </a:br>
            <a:r>
              <a:rPr lang="en-US" dirty="0" smtClean="0"/>
              <a:t>employers</a:t>
            </a:r>
            <a:r>
              <a:rPr lang="en-US" dirty="0"/>
              <a:t>, and to the </a:t>
            </a:r>
            <a:r>
              <a:rPr lang="en-US" dirty="0" smtClean="0"/>
              <a:t>actuarial</a:t>
            </a:r>
            <a:br>
              <a:rPr lang="en-US" dirty="0" smtClean="0"/>
            </a:br>
            <a:r>
              <a:rPr lang="en-US" dirty="0" smtClean="0"/>
              <a:t>profession.”</a:t>
            </a:r>
            <a:br>
              <a:rPr lang="en-US" dirty="0" smtClean="0"/>
            </a:br>
            <a:r>
              <a:rPr lang="en-US" dirty="0" smtClean="0"/>
              <a:t/>
            </a:r>
            <a:br>
              <a:rPr lang="en-US" dirty="0" smtClean="0"/>
            </a:br>
            <a:r>
              <a:rPr lang="en-US" dirty="0" smtClean="0"/>
              <a:t>The Code was adopted individually</a:t>
            </a:r>
            <a:br>
              <a:rPr lang="en-US" dirty="0" smtClean="0"/>
            </a:br>
            <a:r>
              <a:rPr lang="en-US" dirty="0" smtClean="0"/>
              <a:t>by the </a:t>
            </a:r>
            <a:r>
              <a:rPr lang="en-US" dirty="0"/>
              <a:t>five U.S.-based actuarial </a:t>
            </a:r>
            <a:r>
              <a:rPr lang="en-US" dirty="0" smtClean="0"/>
              <a:t>organizations.</a:t>
            </a:r>
            <a:endParaRPr lang="en-US" dirty="0"/>
          </a:p>
          <a:p>
            <a:pPr marL="0" indent="0">
              <a:buNone/>
              <a:defRPr/>
            </a:pPr>
            <a:endParaRPr lang="en-US" sz="2400" dirty="0"/>
          </a:p>
          <a:p>
            <a:endParaRPr lang="en-US" dirty="0"/>
          </a:p>
        </p:txBody>
      </p:sp>
      <p:pic>
        <p:nvPicPr>
          <p:cNvPr id="4" name="Picture 2" descr="L:\Images\timeline -- code 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3014" y="1857895"/>
            <a:ext cx="2420005" cy="3457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7587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Professionalism and the Academy</a:t>
            </a:r>
            <a:endParaRPr lang="en-US" dirty="0"/>
          </a:p>
        </p:txBody>
      </p:sp>
      <p:sp>
        <p:nvSpPr>
          <p:cNvPr id="3" name="Content Placeholder 2"/>
          <p:cNvSpPr>
            <a:spLocks noGrp="1"/>
          </p:cNvSpPr>
          <p:nvPr>
            <p:ph type="body" sz="quarter" idx="11"/>
          </p:nvPr>
        </p:nvSpPr>
        <p:spPr>
          <a:prstGeom prst="rect">
            <a:avLst/>
          </a:prstGeom>
        </p:spPr>
        <p:txBody>
          <a:bodyPr/>
          <a:lstStyle/>
          <a:p>
            <a:r>
              <a:rPr lang="en-US" dirty="0" smtClean="0"/>
              <a:t>Click arrow to play video.</a:t>
            </a:r>
            <a:endParaRPr lang="en-US" dirty="0"/>
          </a:p>
        </p:txBody>
      </p:sp>
      <p:sp>
        <p:nvSpPr>
          <p:cNvPr id="4" name="Right Arrow 3">
            <a:hlinkClick r:id="rId2"/>
          </p:cNvPr>
          <p:cNvSpPr/>
          <p:nvPr/>
        </p:nvSpPr>
        <p:spPr>
          <a:xfrm>
            <a:off x="2772229" y="2931887"/>
            <a:ext cx="1995714" cy="13208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2704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Professionalism and the Academy</a:t>
            </a:r>
            <a:endParaRPr lang="en-US" dirty="0"/>
          </a:p>
        </p:txBody>
      </p:sp>
      <p:sp>
        <p:nvSpPr>
          <p:cNvPr id="3" name="Content Placeholder 2"/>
          <p:cNvSpPr>
            <a:spLocks noGrp="1"/>
          </p:cNvSpPr>
          <p:nvPr>
            <p:ph type="body" sz="quarter" idx="11"/>
          </p:nvPr>
        </p:nvSpPr>
        <p:spPr>
          <a:prstGeom prst="rect">
            <a:avLst/>
          </a:prstGeom>
        </p:spPr>
        <p:txBody>
          <a:bodyPr/>
          <a:lstStyle/>
          <a:p>
            <a:pPr marL="0" indent="0">
              <a:buNone/>
            </a:pPr>
            <a:r>
              <a:rPr lang="en-US" sz="2400" dirty="0" smtClean="0"/>
              <a:t>The Academy:</a:t>
            </a:r>
          </a:p>
          <a:p>
            <a:r>
              <a:rPr lang="en-US" sz="2400" dirty="0" smtClean="0"/>
              <a:t>Provides the </a:t>
            </a:r>
            <a:r>
              <a:rPr lang="en-US" sz="2400" dirty="0"/>
              <a:t>code of </a:t>
            </a:r>
            <a:r>
              <a:rPr lang="en-US" sz="2400" dirty="0" smtClean="0"/>
              <a:t>conduct;</a:t>
            </a:r>
            <a:endParaRPr lang="en-US" sz="2400" dirty="0"/>
          </a:p>
          <a:p>
            <a:r>
              <a:rPr lang="en-US" sz="2400" dirty="0" smtClean="0"/>
              <a:t>Establishes </a:t>
            </a:r>
            <a:r>
              <a:rPr lang="en-US" sz="2400" dirty="0"/>
              <a:t>the qualification standards and standards of </a:t>
            </a:r>
            <a:r>
              <a:rPr lang="en-US" sz="2400" dirty="0" smtClean="0"/>
              <a:t>practice;</a:t>
            </a:r>
            <a:endParaRPr lang="en-US" sz="2400" dirty="0"/>
          </a:p>
          <a:p>
            <a:r>
              <a:rPr lang="en-US" sz="2400" dirty="0" smtClean="0"/>
              <a:t>Houses </a:t>
            </a:r>
            <a:r>
              <a:rPr lang="en-US" sz="2400" dirty="0"/>
              <a:t>the disciplinary </a:t>
            </a:r>
            <a:r>
              <a:rPr lang="en-US" sz="2400" dirty="0" smtClean="0"/>
              <a:t>process; and</a:t>
            </a:r>
            <a:endParaRPr lang="en-US" sz="2400" dirty="0"/>
          </a:p>
          <a:p>
            <a:r>
              <a:rPr lang="en-US" sz="2400" dirty="0" smtClean="0"/>
              <a:t>Is </a:t>
            </a:r>
            <a:r>
              <a:rPr lang="en-US" sz="2400" dirty="0"/>
              <a:t>the primary voice for the profession to legislators, </a:t>
            </a:r>
            <a:r>
              <a:rPr lang="en-US" sz="2400" dirty="0" smtClean="0"/>
              <a:t>regulators, </a:t>
            </a:r>
            <a:r>
              <a:rPr lang="en-US" sz="2400" dirty="0"/>
              <a:t>and the </a:t>
            </a:r>
            <a:r>
              <a:rPr lang="en-US" sz="2400" dirty="0" smtClean="0"/>
              <a:t>public.</a:t>
            </a:r>
            <a:endParaRPr lang="en-US" sz="2400" i="1" dirty="0"/>
          </a:p>
        </p:txBody>
      </p:sp>
    </p:spTree>
    <p:extLst>
      <p:ext uri="{BB962C8B-B14F-4D97-AF65-F5344CB8AC3E}">
        <p14:creationId xmlns:p14="http://schemas.microsoft.com/office/powerpoint/2010/main" val="301006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Professionalism and the Academy</a:t>
            </a:r>
            <a:endParaRPr lang="en-US" dirty="0"/>
          </a:p>
        </p:txBody>
      </p:sp>
      <p:sp>
        <p:nvSpPr>
          <p:cNvPr id="3" name="Content Placeholder 2"/>
          <p:cNvSpPr>
            <a:spLocks noGrp="1"/>
          </p:cNvSpPr>
          <p:nvPr>
            <p:ph type="body" sz="quarter" idx="11"/>
          </p:nvPr>
        </p:nvSpPr>
        <p:spPr>
          <a:xfrm>
            <a:off x="1182413" y="1185945"/>
            <a:ext cx="5533697" cy="2609193"/>
          </a:xfrm>
          <a:prstGeom prst="rect">
            <a:avLst/>
          </a:prstGeom>
        </p:spPr>
        <p:txBody>
          <a:bodyPr/>
          <a:lstStyle/>
          <a:p>
            <a:r>
              <a:rPr lang="en-US" sz="2400" dirty="0"/>
              <a:t>Code of Professional </a:t>
            </a:r>
            <a:r>
              <a:rPr lang="en-US" sz="2400" dirty="0" smtClean="0"/>
              <a:t>Conduct.</a:t>
            </a:r>
            <a:endParaRPr lang="en-US" sz="2400" dirty="0"/>
          </a:p>
          <a:p>
            <a:r>
              <a:rPr lang="en-US" sz="2400" dirty="0"/>
              <a:t>U.S. Qualification Standards, including continuing education (Committee on Qualifications</a:t>
            </a:r>
            <a:r>
              <a:rPr lang="en-US" sz="2400" dirty="0" smtClean="0"/>
              <a:t>).</a:t>
            </a:r>
            <a:endParaRPr lang="en-US" sz="2400" dirty="0"/>
          </a:p>
          <a:p>
            <a:r>
              <a:rPr lang="en-US" sz="2400" dirty="0" smtClean="0"/>
              <a:t>ASOPs, promulgated by </a:t>
            </a:r>
            <a:r>
              <a:rPr lang="en-US" sz="2400" dirty="0"/>
              <a:t>the </a:t>
            </a:r>
            <a:r>
              <a:rPr lang="en-US" sz="2400" dirty="0" smtClean="0"/>
              <a:t/>
            </a:r>
            <a:br>
              <a:rPr lang="en-US" sz="2400" dirty="0" smtClean="0"/>
            </a:br>
            <a:r>
              <a:rPr lang="en-US" sz="2400" dirty="0" smtClean="0"/>
              <a:t>Actuarial Standards Board (ASB).</a:t>
            </a:r>
            <a:endParaRPr lang="en-US" sz="2400" dirty="0"/>
          </a:p>
          <a:p>
            <a:r>
              <a:rPr lang="en-US" sz="2400" dirty="0"/>
              <a:t>Actuarial Board for Counseling </a:t>
            </a:r>
            <a:r>
              <a:rPr lang="en-US" sz="2400" dirty="0" smtClean="0"/>
              <a:t/>
            </a:r>
            <a:br>
              <a:rPr lang="en-US" sz="2400" dirty="0" smtClean="0"/>
            </a:br>
            <a:r>
              <a:rPr lang="en-US" sz="2400" dirty="0" smtClean="0"/>
              <a:t>and Discipline (ABCD).</a:t>
            </a:r>
            <a:endParaRPr lang="en-US" sz="2400" dirty="0"/>
          </a:p>
          <a:p>
            <a:r>
              <a:rPr lang="en-US" sz="2400" dirty="0"/>
              <a:t>Council on Professionalism (discussion papers, applicability guidelines, seminars,</a:t>
            </a:r>
            <a:r>
              <a:rPr lang="en-US" sz="2400" dirty="0" smtClean="0"/>
              <a:t> webinars).</a:t>
            </a:r>
            <a:endParaRPr lang="en-US" sz="2400" dirty="0"/>
          </a:p>
          <a:p>
            <a:endParaRPr lang="en-US" sz="2400" dirty="0"/>
          </a:p>
        </p:txBody>
      </p:sp>
      <p:pic>
        <p:nvPicPr>
          <p:cNvPr id="2051" name="Picture 3" descr="K:\AcademyDesign\Logos\ASBlogowh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27" y="2784505"/>
            <a:ext cx="891572" cy="8915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726" y="3726904"/>
            <a:ext cx="891572" cy="891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1810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Qualification</a:t>
            </a:r>
            <a:endParaRPr lang="en-US" dirty="0"/>
          </a:p>
        </p:txBody>
      </p:sp>
      <p:sp>
        <p:nvSpPr>
          <p:cNvPr id="3" name="Slide Number Placeholder 2"/>
          <p:cNvSpPr>
            <a:spLocks noGrp="1"/>
          </p:cNvSpPr>
          <p:nvPr>
            <p:ph type="sldNum" sz="quarter" idx="10"/>
          </p:nvPr>
        </p:nvSpPr>
        <p:spPr/>
        <p:txBody>
          <a:bodyPr/>
          <a:lstStyle/>
          <a:p>
            <a:pPr>
              <a:defRPr/>
            </a:pPr>
            <a:r>
              <a:rPr lang="en-US" dirty="0" smtClean="0"/>
              <a:t>PAGE </a:t>
            </a:r>
            <a:fld id="{0B5ACE3E-6FAA-3B43-AEBE-FF6D8C846D5F}" type="slidenum">
              <a:rPr lang="en-US" smtClean="0"/>
              <a:pPr>
                <a:defRPr/>
              </a:pPr>
              <a:t>16</a:t>
            </a:fld>
            <a:endParaRPr lang="en-US" dirty="0"/>
          </a:p>
        </p:txBody>
      </p:sp>
      <p:sp>
        <p:nvSpPr>
          <p:cNvPr id="4" name="Text Placeholder 3"/>
          <p:cNvSpPr>
            <a:spLocks noGrp="1"/>
          </p:cNvSpPr>
          <p:nvPr>
            <p:ph type="body" sz="quarter" idx="11"/>
          </p:nvPr>
        </p:nvSpPr>
        <p:spPr/>
        <p:txBody>
          <a:bodyPr/>
          <a:lstStyle/>
          <a:p>
            <a:r>
              <a:rPr lang="en-US" dirty="0" smtClean="0"/>
              <a:t>What’s the goal of qualification?</a:t>
            </a:r>
          </a:p>
          <a:p>
            <a:pPr lvl="1"/>
            <a:r>
              <a:rPr lang="en-US" dirty="0" smtClean="0"/>
              <a:t>Ensure that </a:t>
            </a:r>
            <a:r>
              <a:rPr lang="en-US" dirty="0"/>
              <a:t>practicing actuaries are competent to perform the services they provide to their employers and </a:t>
            </a:r>
            <a:r>
              <a:rPr lang="en-US" dirty="0" smtClean="0"/>
              <a:t>clients.</a:t>
            </a:r>
          </a:p>
          <a:p>
            <a:r>
              <a:rPr lang="en-US" dirty="0" smtClean="0"/>
              <a:t>Unqualified practice has consequences for:</a:t>
            </a:r>
          </a:p>
          <a:p>
            <a:pPr lvl="1"/>
            <a:r>
              <a:rPr lang="en-US" dirty="0" smtClean="0"/>
              <a:t>Employers.</a:t>
            </a:r>
          </a:p>
          <a:p>
            <a:pPr lvl="1"/>
            <a:r>
              <a:rPr lang="en-US" dirty="0" smtClean="0"/>
              <a:t>Clients</a:t>
            </a:r>
          </a:p>
          <a:p>
            <a:pPr lvl="1"/>
            <a:r>
              <a:rPr lang="en-US" dirty="0" smtClean="0"/>
              <a:t>Public.</a:t>
            </a:r>
            <a:endParaRPr lang="en-US" dirty="0"/>
          </a:p>
        </p:txBody>
      </p:sp>
    </p:spTree>
    <p:extLst>
      <p:ext uri="{BB962C8B-B14F-4D97-AF65-F5344CB8AC3E}">
        <p14:creationId xmlns:p14="http://schemas.microsoft.com/office/powerpoint/2010/main" val="403245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Qualification</a:t>
            </a:r>
            <a:endParaRPr lang="en-US" dirty="0"/>
          </a:p>
        </p:txBody>
      </p:sp>
      <p:sp>
        <p:nvSpPr>
          <p:cNvPr id="3" name="Slide Number Placeholder 2"/>
          <p:cNvSpPr>
            <a:spLocks noGrp="1"/>
          </p:cNvSpPr>
          <p:nvPr>
            <p:ph type="sldNum" sz="quarter" idx="10"/>
          </p:nvPr>
        </p:nvSpPr>
        <p:spPr/>
        <p:txBody>
          <a:bodyPr/>
          <a:lstStyle/>
          <a:p>
            <a:pPr>
              <a:defRPr/>
            </a:pPr>
            <a:r>
              <a:rPr lang="en-US" dirty="0" smtClean="0"/>
              <a:t>PAGE </a:t>
            </a:r>
            <a:fld id="{0B5ACE3E-6FAA-3B43-AEBE-FF6D8C846D5F}" type="slidenum">
              <a:rPr lang="en-US" smtClean="0"/>
              <a:pPr>
                <a:defRPr/>
              </a:pPr>
              <a:t>17</a:t>
            </a:fld>
            <a:endParaRPr lang="en-US" dirty="0"/>
          </a:p>
        </p:txBody>
      </p:sp>
      <p:sp>
        <p:nvSpPr>
          <p:cNvPr id="4" name="Text Placeholder 3"/>
          <p:cNvSpPr>
            <a:spLocks noGrp="1"/>
          </p:cNvSpPr>
          <p:nvPr>
            <p:ph type="body" sz="quarter" idx="11"/>
          </p:nvPr>
        </p:nvSpPr>
        <p:spPr/>
        <p:txBody>
          <a:bodyPr/>
          <a:lstStyle/>
          <a:p>
            <a:r>
              <a:rPr lang="en-US" dirty="0" smtClean="0"/>
              <a:t>Qualification requires:</a:t>
            </a:r>
          </a:p>
          <a:p>
            <a:pPr lvl="1"/>
            <a:r>
              <a:rPr lang="en-US" dirty="0" smtClean="0"/>
              <a:t>A </a:t>
            </a:r>
            <a:r>
              <a:rPr lang="en-US" dirty="0"/>
              <a:t>minimum level of technical skill. </a:t>
            </a:r>
            <a:endParaRPr lang="en-US" dirty="0" smtClean="0"/>
          </a:p>
          <a:p>
            <a:pPr lvl="1"/>
            <a:r>
              <a:rPr lang="en-US" dirty="0" smtClean="0"/>
              <a:t>Practical </a:t>
            </a:r>
            <a:r>
              <a:rPr lang="en-US" dirty="0"/>
              <a:t>real-world experience. </a:t>
            </a:r>
            <a:endParaRPr lang="en-US" dirty="0" smtClean="0"/>
          </a:p>
          <a:p>
            <a:pPr lvl="1"/>
            <a:r>
              <a:rPr lang="en-US" dirty="0" smtClean="0"/>
              <a:t>Familiarity </a:t>
            </a:r>
            <a:r>
              <a:rPr lang="en-US" dirty="0"/>
              <a:t>with all the laws, regulations and standards of practice that apply. </a:t>
            </a:r>
            <a:endParaRPr lang="en-US" dirty="0" smtClean="0"/>
          </a:p>
          <a:p>
            <a:pPr lvl="1"/>
            <a:r>
              <a:rPr lang="en-US" dirty="0" smtClean="0"/>
              <a:t>Keeping </a:t>
            </a:r>
            <a:r>
              <a:rPr lang="en-US" dirty="0"/>
              <a:t>up with new techniques, rules and market developments</a:t>
            </a:r>
            <a:r>
              <a:rPr lang="en-US" dirty="0" smtClean="0"/>
              <a:t>.</a:t>
            </a:r>
            <a:endParaRPr lang="en-US" dirty="0"/>
          </a:p>
        </p:txBody>
      </p:sp>
    </p:spTree>
    <p:extLst>
      <p:ext uri="{BB962C8B-B14F-4D97-AF65-F5344CB8AC3E}">
        <p14:creationId xmlns:p14="http://schemas.microsoft.com/office/powerpoint/2010/main" val="10365802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Qualification</a:t>
            </a:r>
            <a:endParaRPr lang="en-US" dirty="0"/>
          </a:p>
        </p:txBody>
      </p:sp>
      <p:sp>
        <p:nvSpPr>
          <p:cNvPr id="3" name="Slide Number Placeholder 2"/>
          <p:cNvSpPr>
            <a:spLocks noGrp="1"/>
          </p:cNvSpPr>
          <p:nvPr>
            <p:ph type="sldNum" sz="quarter" idx="10"/>
          </p:nvPr>
        </p:nvSpPr>
        <p:spPr/>
        <p:txBody>
          <a:bodyPr/>
          <a:lstStyle/>
          <a:p>
            <a:pPr>
              <a:defRPr/>
            </a:pPr>
            <a:r>
              <a:rPr lang="en-US" dirty="0" smtClean="0"/>
              <a:t>PAGE </a:t>
            </a:r>
            <a:fld id="{0B5ACE3E-6FAA-3B43-AEBE-FF6D8C846D5F}" type="slidenum">
              <a:rPr lang="en-US" smtClean="0"/>
              <a:pPr>
                <a:defRPr/>
              </a:pPr>
              <a:t>18</a:t>
            </a:fld>
            <a:endParaRPr lang="en-US" dirty="0"/>
          </a:p>
        </p:txBody>
      </p:sp>
      <p:sp>
        <p:nvSpPr>
          <p:cNvPr id="4" name="Text Placeholder 3"/>
          <p:cNvSpPr>
            <a:spLocks noGrp="1"/>
          </p:cNvSpPr>
          <p:nvPr>
            <p:ph type="body" sz="quarter" idx="11"/>
          </p:nvPr>
        </p:nvSpPr>
        <p:spPr/>
        <p:txBody>
          <a:bodyPr/>
          <a:lstStyle/>
          <a:p>
            <a:endParaRPr lang="en-US" dirty="0"/>
          </a:p>
          <a:p>
            <a:pPr marL="0" indent="0" algn="ctr">
              <a:buNone/>
            </a:pPr>
            <a:r>
              <a:rPr lang="en-US" i="1" dirty="0"/>
              <a:t>Basic education may be provided by </a:t>
            </a:r>
            <a:r>
              <a:rPr lang="en-US" i="1" dirty="0" smtClean="0"/>
              <a:t>education providers who operate either globally or in the U.S., but </a:t>
            </a:r>
            <a:r>
              <a:rPr lang="en-US" i="1" dirty="0"/>
              <a:t>the Academy is responsible for determining </a:t>
            </a:r>
            <a:br>
              <a:rPr lang="en-US" i="1" dirty="0"/>
            </a:br>
            <a:r>
              <a:rPr lang="en-US" i="1" dirty="0"/>
              <a:t>what it takes to practice in the U.S.</a:t>
            </a:r>
          </a:p>
          <a:p>
            <a:endParaRPr lang="en-US" dirty="0"/>
          </a:p>
        </p:txBody>
      </p:sp>
    </p:spTree>
    <p:extLst>
      <p:ext uri="{BB962C8B-B14F-4D97-AF65-F5344CB8AC3E}">
        <p14:creationId xmlns:p14="http://schemas.microsoft.com/office/powerpoint/2010/main" val="1162323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ABCD Disciplinary Process</a:t>
            </a:r>
            <a:endParaRPr lang="en-US" dirty="0"/>
          </a:p>
        </p:txBody>
      </p:sp>
      <p:sp>
        <p:nvSpPr>
          <p:cNvPr id="3" name="Slide Number Placeholder 2"/>
          <p:cNvSpPr>
            <a:spLocks noGrp="1"/>
          </p:cNvSpPr>
          <p:nvPr>
            <p:ph type="sldNum" sz="quarter" idx="10"/>
          </p:nvPr>
        </p:nvSpPr>
        <p:spPr/>
        <p:txBody>
          <a:bodyPr/>
          <a:lstStyle/>
          <a:p>
            <a:pPr>
              <a:defRPr/>
            </a:pPr>
            <a:r>
              <a:rPr lang="en-US" dirty="0" smtClean="0"/>
              <a:t>PAGE </a:t>
            </a:r>
            <a:fld id="{0B5ACE3E-6FAA-3B43-AEBE-FF6D8C846D5F}" type="slidenum">
              <a:rPr lang="en-US" smtClean="0"/>
              <a:pPr>
                <a:defRPr/>
              </a:pPr>
              <a:t>19</a:t>
            </a:fld>
            <a:endParaRPr lang="en-US" dirty="0"/>
          </a:p>
        </p:txBody>
      </p:sp>
      <p:sp>
        <p:nvSpPr>
          <p:cNvPr id="4" name="Text Placeholder 3"/>
          <p:cNvSpPr>
            <a:spLocks noGrp="1"/>
          </p:cNvSpPr>
          <p:nvPr>
            <p:ph type="body" sz="quarter" idx="11"/>
          </p:nvPr>
        </p:nvSpPr>
        <p:spPr/>
        <p:txBody>
          <a:bodyPr/>
          <a:lstStyle/>
          <a:p>
            <a:r>
              <a:rPr lang="en-US" sz="2400" dirty="0"/>
              <a:t>Fact-finding, not an adversarial forum</a:t>
            </a:r>
          </a:p>
          <a:p>
            <a:r>
              <a:rPr lang="en-US" sz="2400" dirty="0"/>
              <a:t>Whether or not actuary materially violated the Code of Professional Conduct</a:t>
            </a:r>
          </a:p>
          <a:p>
            <a:r>
              <a:rPr lang="en-US" sz="2400" dirty="0"/>
              <a:t>Recommends discipline, when appropriate, to membership organization</a:t>
            </a:r>
          </a:p>
          <a:p>
            <a:r>
              <a:rPr lang="en-US" sz="2400" dirty="0"/>
              <a:t>Membership organizations determine whether to impose discipline according to their own procedures</a:t>
            </a:r>
          </a:p>
          <a:p>
            <a:endParaRPr lang="en-US" dirty="0"/>
          </a:p>
        </p:txBody>
      </p:sp>
    </p:spTree>
    <p:extLst>
      <p:ext uri="{BB962C8B-B14F-4D97-AF65-F5344CB8AC3E}">
        <p14:creationId xmlns:p14="http://schemas.microsoft.com/office/powerpoint/2010/main" val="837535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2"/>
          <p:cNvSpPr txBox="1">
            <a:spLocks noChangeArrowheads="1"/>
          </p:cNvSpPr>
          <p:nvPr/>
        </p:nvSpPr>
        <p:spPr bwMode="auto">
          <a:xfrm>
            <a:off x="9118600" y="6176963"/>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dirty="0"/>
          </a:p>
        </p:txBody>
      </p:sp>
      <p:sp>
        <p:nvSpPr>
          <p:cNvPr id="12" name="Rectangle 2"/>
          <p:cNvSpPr>
            <a:spLocks noGrp="1" noChangeArrowheads="1"/>
          </p:cNvSpPr>
          <p:nvPr>
            <p:ph type="title"/>
          </p:nvPr>
        </p:nvSpPr>
        <p:spPr bwMode="auto">
          <a:prstGeom prst="rect">
            <a:avLst/>
          </a:prstGeom>
          <a:noFill/>
          <a:ln w="9525">
            <a:noFill/>
            <a:miter lim="800000"/>
            <a:headEnd/>
            <a:tailEnd/>
          </a:ln>
          <a:effectLst/>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defRPr sz="4000"/>
            </a:lvl1pPr>
          </a:lstStyle>
          <a:p>
            <a:pPr lvl="0"/>
            <a:r>
              <a:rPr lang="en-US" dirty="0" smtClean="0"/>
              <a:t>Professionalism</a:t>
            </a:r>
            <a:br>
              <a:rPr lang="en-US" dirty="0" smtClean="0"/>
            </a:br>
            <a:r>
              <a:rPr lang="en-US" dirty="0" smtClean="0"/>
              <a:t>and the Aspiring Actuary</a:t>
            </a:r>
            <a:endParaRPr lang="en-US" dirty="0"/>
          </a:p>
        </p:txBody>
      </p:sp>
      <p:sp>
        <p:nvSpPr>
          <p:cNvPr id="9" name="Rectangle 5"/>
          <p:cNvSpPr>
            <a:spLocks noGrp="1" noChangeArrowheads="1"/>
          </p:cNvSpPr>
          <p:nvPr>
            <p:ph type="subTitle" idx="4294967295"/>
          </p:nvPr>
        </p:nvSpPr>
        <p:spPr>
          <a:xfrm>
            <a:off x="1245476" y="3742833"/>
            <a:ext cx="9144000" cy="1054100"/>
          </a:xfrm>
          <a:prstGeom prst="rect">
            <a:avLst/>
          </a:prstGeom>
          <a:ln>
            <a:noFill/>
          </a:ln>
        </p:spPr>
        <p:txBody>
          <a:bodyPr/>
          <a:lstStyle>
            <a:lvl1pPr marL="0" indent="0" algn="ctr">
              <a:buFont typeface="Wingdings" charset="0"/>
              <a:buNone/>
              <a:defRPr sz="3200" b="0">
                <a:solidFill>
                  <a:schemeClr val="bg1"/>
                </a:solidFill>
              </a:defRPr>
            </a:lvl1pPr>
          </a:lstStyle>
          <a:p>
            <a:pPr lvl="0"/>
            <a:endParaRPr lang="en-US" noProof="0" dirty="0" smtClean="0"/>
          </a:p>
          <a:p>
            <a:pPr lvl="0" algn="l"/>
            <a:r>
              <a:rPr lang="en-US" sz="2000" noProof="0" dirty="0" smtClean="0"/>
              <a:t>Tom Wildsmith, 2015-16 Acade</a:t>
            </a:r>
            <a:r>
              <a:rPr lang="en-US" sz="2000" dirty="0" smtClean="0"/>
              <a:t>my President</a:t>
            </a:r>
            <a:r>
              <a:rPr lang="en-US" sz="2000" noProof="0" dirty="0" smtClean="0"/>
              <a:t/>
            </a:r>
            <a:br>
              <a:rPr lang="en-US" sz="2000" noProof="0" dirty="0" smtClean="0"/>
            </a:br>
            <a:r>
              <a:rPr lang="en-US" sz="2000" dirty="0" smtClean="0"/>
              <a:t>The Pennsylvania State University</a:t>
            </a:r>
            <a:r>
              <a:rPr lang="en-US" sz="2000" noProof="0" dirty="0" smtClean="0"/>
              <a:t/>
            </a:r>
            <a:br>
              <a:rPr lang="en-US" sz="2000" noProof="0" dirty="0" smtClean="0"/>
            </a:br>
            <a:r>
              <a:rPr lang="en-US" sz="2000" noProof="0" dirty="0" smtClean="0"/>
              <a:t>Oct. 6, </a:t>
            </a:r>
            <a:r>
              <a:rPr lang="en-US" sz="2000" noProof="0" dirty="0" smtClean="0"/>
              <a:t>2016</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Differentiates Actuaries</a:t>
            </a:r>
            <a:endParaRPr lang="en-US" dirty="0"/>
          </a:p>
        </p:txBody>
      </p:sp>
      <p:sp>
        <p:nvSpPr>
          <p:cNvPr id="3" name="Content Placeholder 2"/>
          <p:cNvSpPr>
            <a:spLocks noGrp="1"/>
          </p:cNvSpPr>
          <p:nvPr>
            <p:ph type="body" sz="quarter" idx="11"/>
          </p:nvPr>
        </p:nvSpPr>
        <p:spPr>
          <a:prstGeom prst="rect">
            <a:avLst/>
          </a:prstGeom>
        </p:spPr>
        <p:txBody>
          <a:bodyPr/>
          <a:lstStyle/>
          <a:p>
            <a:r>
              <a:rPr lang="en-US" dirty="0"/>
              <a:t>So why are actuaries different</a:t>
            </a:r>
            <a:r>
              <a:rPr lang="en-US" dirty="0" smtClean="0"/>
              <a:t>?</a:t>
            </a:r>
            <a:endParaRPr lang="en-US" dirty="0"/>
          </a:p>
        </p:txBody>
      </p:sp>
    </p:spTree>
    <p:extLst>
      <p:ext uri="{BB962C8B-B14F-4D97-AF65-F5344CB8AC3E}">
        <p14:creationId xmlns:p14="http://schemas.microsoft.com/office/powerpoint/2010/main" val="3969150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Professionalism</a:t>
            </a:r>
            <a:endParaRPr lang="en-US" dirty="0"/>
          </a:p>
        </p:txBody>
      </p:sp>
      <p:sp>
        <p:nvSpPr>
          <p:cNvPr id="3" name="Content Placeholder 2"/>
          <p:cNvSpPr>
            <a:spLocks noGrp="1"/>
          </p:cNvSpPr>
          <p:nvPr>
            <p:ph type="body" sz="quarter" idx="11"/>
          </p:nvPr>
        </p:nvSpPr>
        <p:spPr>
          <a:prstGeom prst="rect">
            <a:avLst/>
          </a:prstGeom>
        </p:spPr>
        <p:txBody>
          <a:bodyPr/>
          <a:lstStyle/>
          <a:p>
            <a:pPr>
              <a:defRPr/>
            </a:pPr>
            <a:r>
              <a:rPr lang="en-US" b="1" dirty="0"/>
              <a:t>Discussion Point: </a:t>
            </a:r>
            <a:r>
              <a:rPr lang="en-US" dirty="0"/>
              <a:t>What </a:t>
            </a:r>
            <a:r>
              <a:rPr lang="en-US" dirty="0" smtClean="0"/>
              <a:t>sorts </a:t>
            </a:r>
            <a:r>
              <a:rPr lang="en-US" dirty="0"/>
              <a:t>of </a:t>
            </a:r>
            <a:r>
              <a:rPr lang="en-US" dirty="0" smtClean="0"/>
              <a:t>responsibility </a:t>
            </a:r>
            <a:r>
              <a:rPr lang="en-US" dirty="0"/>
              <a:t>do you think someone might expect </a:t>
            </a:r>
            <a:r>
              <a:rPr lang="en-US" dirty="0" smtClean="0"/>
              <a:t>an actuary to demonstrate?</a:t>
            </a:r>
            <a:endParaRPr lang="en-US" dirty="0"/>
          </a:p>
          <a:p>
            <a:pPr lvl="1">
              <a:defRPr/>
            </a:pPr>
            <a:r>
              <a:rPr lang="en-US" dirty="0"/>
              <a:t>Integrity, honesty, adherence to the law.</a:t>
            </a:r>
          </a:p>
          <a:p>
            <a:pPr lvl="1">
              <a:defRPr/>
            </a:pPr>
            <a:r>
              <a:rPr lang="en-US" dirty="0"/>
              <a:t>Satisfy applicable professional standards.</a:t>
            </a:r>
          </a:p>
          <a:p>
            <a:pPr lvl="1">
              <a:defRPr/>
            </a:pPr>
            <a:r>
              <a:rPr lang="en-US" dirty="0"/>
              <a:t>Rendering service only when qualified to do the work</a:t>
            </a:r>
            <a:r>
              <a:rPr lang="en-US" dirty="0" smtClean="0"/>
              <a:t>.</a:t>
            </a:r>
          </a:p>
          <a:p>
            <a:endParaRPr lang="en-US" dirty="0"/>
          </a:p>
        </p:txBody>
      </p:sp>
    </p:spTree>
    <p:extLst>
      <p:ext uri="{BB962C8B-B14F-4D97-AF65-F5344CB8AC3E}">
        <p14:creationId xmlns:p14="http://schemas.microsoft.com/office/powerpoint/2010/main" val="264230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Academy Provides</a:t>
            </a:r>
            <a:endParaRPr lang="en-US" dirty="0"/>
          </a:p>
        </p:txBody>
      </p:sp>
      <p:sp>
        <p:nvSpPr>
          <p:cNvPr id="3" name="Content Placeholder 2"/>
          <p:cNvSpPr>
            <a:spLocks noGrp="1"/>
          </p:cNvSpPr>
          <p:nvPr>
            <p:ph type="body" sz="quarter" idx="11"/>
          </p:nvPr>
        </p:nvSpPr>
        <p:spPr>
          <a:xfrm>
            <a:off x="835571" y="1261241"/>
            <a:ext cx="5691353" cy="2609193"/>
          </a:xfrm>
          <a:prstGeom prst="rect">
            <a:avLst/>
          </a:prstGeom>
        </p:spPr>
        <p:txBody>
          <a:bodyPr/>
          <a:lstStyle/>
          <a:p>
            <a:r>
              <a:rPr lang="en-US" sz="2400" dirty="0" smtClean="0"/>
              <a:t>Access to resources and support in maintaining a high level of professionalism and staying current on relevant public policy issues that affect the actuarial profession, such as:</a:t>
            </a:r>
          </a:p>
          <a:p>
            <a:pPr lvl="1"/>
            <a:r>
              <a:rPr lang="en-US" sz="2000" dirty="0" smtClean="0"/>
              <a:t>Quarterly </a:t>
            </a:r>
            <a:r>
              <a:rPr lang="en-US" sz="2000" dirty="0"/>
              <a:t>webinars addressing current, relevant professionalism </a:t>
            </a:r>
            <a:r>
              <a:rPr lang="en-US" sz="2000" dirty="0" smtClean="0"/>
              <a:t>topics</a:t>
            </a:r>
            <a:r>
              <a:rPr lang="en-US" sz="2000" dirty="0"/>
              <a:t> </a:t>
            </a:r>
            <a:r>
              <a:rPr lang="en-US" sz="2000" dirty="0" smtClean="0"/>
              <a:t>+ archived </a:t>
            </a:r>
            <a:r>
              <a:rPr lang="en-US" sz="2000" dirty="0"/>
              <a:t>library of professionalism and public policy </a:t>
            </a:r>
            <a:r>
              <a:rPr lang="en-US" sz="2000" dirty="0" smtClean="0"/>
              <a:t>webinars.</a:t>
            </a:r>
          </a:p>
          <a:p>
            <a:pPr lvl="1"/>
            <a:r>
              <a:rPr lang="en-US" sz="2000" dirty="0" smtClean="0"/>
              <a:t>Public policy webinars addressing practice-specific developments and issues.</a:t>
            </a:r>
          </a:p>
          <a:p>
            <a:pPr lvl="1"/>
            <a:r>
              <a:rPr lang="en-US" sz="2000" dirty="0" smtClean="0"/>
              <a:t>USQS Attestation Form.</a:t>
            </a:r>
            <a:endParaRPr lang="en-US" sz="2000" dirty="0"/>
          </a:p>
          <a:p>
            <a:pPr lvl="1"/>
            <a:r>
              <a:rPr lang="en-US" sz="2000" dirty="0" smtClean="0"/>
              <a:t>Actuarial </a:t>
            </a:r>
            <a:r>
              <a:rPr lang="en-US" sz="2000" dirty="0"/>
              <a:t>eLearning </a:t>
            </a:r>
            <a:r>
              <a:rPr lang="en-US" sz="2000" dirty="0" smtClean="0"/>
              <a:t>Center.</a:t>
            </a:r>
          </a:p>
        </p:txBody>
      </p:sp>
      <p:pic>
        <p:nvPicPr>
          <p:cNvPr id="4" name="Picture 4" descr="http://www.actuary.org/files/imce/elearning%20ban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8697" y="4950370"/>
            <a:ext cx="4046953" cy="604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3611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Academy Provides</a:t>
            </a:r>
            <a:endParaRPr lang="en-US" dirty="0"/>
          </a:p>
        </p:txBody>
      </p:sp>
      <p:sp>
        <p:nvSpPr>
          <p:cNvPr id="3" name="Content Placeholder 2"/>
          <p:cNvSpPr>
            <a:spLocks noGrp="1"/>
          </p:cNvSpPr>
          <p:nvPr>
            <p:ph type="body" sz="quarter" idx="11"/>
          </p:nvPr>
        </p:nvSpPr>
        <p:spPr>
          <a:prstGeom prst="rect">
            <a:avLst/>
          </a:prstGeom>
        </p:spPr>
        <p:txBody>
          <a:bodyPr/>
          <a:lstStyle/>
          <a:p>
            <a:r>
              <a:rPr lang="en-US" sz="2000" dirty="0" smtClean="0"/>
              <a:t>Professionalism discussion papers.</a:t>
            </a:r>
          </a:p>
          <a:p>
            <a:r>
              <a:rPr lang="en-US" sz="2000" dirty="0" smtClean="0"/>
              <a:t>ASOP </a:t>
            </a:r>
            <a:r>
              <a:rPr lang="en-US" sz="2000" dirty="0"/>
              <a:t>Applicability </a:t>
            </a:r>
            <a:r>
              <a:rPr lang="en-US" sz="2000" dirty="0" smtClean="0"/>
              <a:t>Guidelines.</a:t>
            </a:r>
          </a:p>
          <a:p>
            <a:r>
              <a:rPr lang="en-US" sz="2000" i="1" dirty="0" smtClean="0"/>
              <a:t>Contingencies</a:t>
            </a:r>
            <a:r>
              <a:rPr lang="en-US" sz="2000" dirty="0"/>
              <a:t>: “Up to Code” (written by ABCD </a:t>
            </a:r>
            <a:r>
              <a:rPr lang="en-US" sz="2000" dirty="0" smtClean="0"/>
              <a:t>members).</a:t>
            </a:r>
          </a:p>
          <a:p>
            <a:r>
              <a:rPr lang="en-US" sz="2000" i="1" dirty="0" smtClean="0"/>
              <a:t>Actuarial </a:t>
            </a:r>
            <a:r>
              <a:rPr lang="en-US" sz="2000" i="1" dirty="0"/>
              <a:t>Update</a:t>
            </a:r>
            <a:r>
              <a:rPr lang="en-US" sz="2000" dirty="0"/>
              <a:t>: </a:t>
            </a:r>
            <a:r>
              <a:rPr lang="en-US" sz="2000" dirty="0" smtClean="0"/>
              <a:t>“</a:t>
            </a:r>
            <a:r>
              <a:rPr lang="en-US" sz="2000" dirty="0"/>
              <a:t>Professionalism </a:t>
            </a:r>
            <a:r>
              <a:rPr lang="en-US" sz="2000" dirty="0" smtClean="0"/>
              <a:t>Counts.”</a:t>
            </a:r>
            <a:endParaRPr lang="en-US" sz="2000" dirty="0"/>
          </a:p>
          <a:p>
            <a:r>
              <a:rPr lang="en-US" sz="2000" dirty="0" smtClean="0"/>
              <a:t>Effective ABCD  guidance and disciplinary regime.</a:t>
            </a:r>
          </a:p>
        </p:txBody>
      </p:sp>
    </p:spTree>
    <p:extLst>
      <p:ext uri="{BB962C8B-B14F-4D97-AF65-F5344CB8AC3E}">
        <p14:creationId xmlns:p14="http://schemas.microsoft.com/office/powerpoint/2010/main" val="1672211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Actuarial Professionalism: A Foundation for Trust</a:t>
            </a:r>
            <a:endParaRPr lang="en-US" dirty="0"/>
          </a:p>
        </p:txBody>
      </p:sp>
      <p:sp>
        <p:nvSpPr>
          <p:cNvPr id="3" name="Slide Number Placeholder 2"/>
          <p:cNvSpPr>
            <a:spLocks noGrp="1"/>
          </p:cNvSpPr>
          <p:nvPr>
            <p:ph type="sldNum" sz="quarter" idx="10"/>
          </p:nvPr>
        </p:nvSpPr>
        <p:spPr/>
        <p:txBody>
          <a:bodyPr/>
          <a:lstStyle/>
          <a:p>
            <a:pPr>
              <a:defRPr/>
            </a:pPr>
            <a:r>
              <a:rPr lang="en-US" dirty="0" smtClean="0"/>
              <a:t>PAGE </a:t>
            </a:r>
            <a:fld id="{0B5ACE3E-6FAA-3B43-AEBE-FF6D8C846D5F}" type="slidenum">
              <a:rPr lang="en-US" smtClean="0"/>
              <a:pPr>
                <a:defRPr/>
              </a:pPr>
              <a:t>24</a:t>
            </a:fld>
            <a:endParaRPr lang="en-US" dirty="0"/>
          </a:p>
        </p:txBody>
      </p:sp>
      <p:sp>
        <p:nvSpPr>
          <p:cNvPr id="4" name="Text Placeholder 3"/>
          <p:cNvSpPr>
            <a:spLocks noGrp="1"/>
          </p:cNvSpPr>
          <p:nvPr>
            <p:ph type="body" sz="quarter" idx="11"/>
          </p:nvPr>
        </p:nvSpPr>
        <p:spPr/>
        <p:txBody>
          <a:bodyPr/>
          <a:lstStyle/>
          <a:p>
            <a:r>
              <a:rPr lang="en-US" dirty="0" smtClean="0"/>
              <a:t>Our standards and disciplinary process are necessary to assure the public that we can, as a profession, be trusted.  They are why the Academy was created, and are necessary for U.S. actuaries to be recognized as a self-regulated profession.</a:t>
            </a:r>
          </a:p>
        </p:txBody>
      </p:sp>
    </p:spTree>
    <p:extLst>
      <p:ext uri="{BB962C8B-B14F-4D97-AF65-F5344CB8AC3E}">
        <p14:creationId xmlns:p14="http://schemas.microsoft.com/office/powerpoint/2010/main" val="22696844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Academy Public Policy Work</a:t>
            </a:r>
            <a:endParaRPr lang="en-US" dirty="0"/>
          </a:p>
        </p:txBody>
      </p:sp>
      <p:sp>
        <p:nvSpPr>
          <p:cNvPr id="3" name="Text Placeholder 2"/>
          <p:cNvSpPr>
            <a:spLocks noGrp="1"/>
          </p:cNvSpPr>
          <p:nvPr>
            <p:ph type="body" sz="quarter" idx="11"/>
          </p:nvPr>
        </p:nvSpPr>
        <p:spPr/>
        <p:txBody>
          <a:bodyPr/>
          <a:lstStyle/>
          <a:p>
            <a:endParaRPr lang="en-US" dirty="0"/>
          </a:p>
        </p:txBody>
      </p:sp>
      <p:pic>
        <p:nvPicPr>
          <p:cNvPr id="1026"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2560638"/>
            <a:ext cx="5010150" cy="256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4638" y="2515622"/>
            <a:ext cx="3377810" cy="2617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90078"/>
            <a:ext cx="2196662" cy="725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www.allhealth.org/images/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4638" y="1734897"/>
            <a:ext cx="1000125" cy="73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024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Students – Public Policy Issues</a:t>
            </a:r>
            <a:endParaRPr lang="en-US" dirty="0"/>
          </a:p>
        </p:txBody>
      </p:sp>
      <p:sp>
        <p:nvSpPr>
          <p:cNvPr id="3" name="Slide Number Placeholder 2"/>
          <p:cNvSpPr>
            <a:spLocks noGrp="1"/>
          </p:cNvSpPr>
          <p:nvPr>
            <p:ph type="sldNum" sz="quarter" idx="10"/>
          </p:nvPr>
        </p:nvSpPr>
        <p:spPr/>
        <p:txBody>
          <a:bodyPr/>
          <a:lstStyle/>
          <a:p>
            <a:pPr>
              <a:defRPr/>
            </a:pPr>
            <a:r>
              <a:rPr lang="en-US" dirty="0" smtClean="0"/>
              <a:t>PAGE </a:t>
            </a:r>
            <a:fld id="{0B5ACE3E-6FAA-3B43-AEBE-FF6D8C846D5F}" type="slidenum">
              <a:rPr lang="en-US" smtClean="0"/>
              <a:pPr>
                <a:defRPr/>
              </a:pPr>
              <a:t>26</a:t>
            </a:fld>
            <a:endParaRPr lang="en-US" dirty="0"/>
          </a:p>
        </p:txBody>
      </p:sp>
      <p:sp>
        <p:nvSpPr>
          <p:cNvPr id="4" name="Text Placeholder 3"/>
          <p:cNvSpPr>
            <a:spLocks noGrp="1"/>
          </p:cNvSpPr>
          <p:nvPr>
            <p:ph type="body" sz="quarter" idx="11"/>
          </p:nvPr>
        </p:nvSpPr>
        <p:spPr/>
        <p:txBody>
          <a:bodyPr/>
          <a:lstStyle/>
          <a:p>
            <a:r>
              <a:rPr lang="en-US" sz="2400" i="1" dirty="0" smtClean="0"/>
              <a:t>Contingencies</a:t>
            </a:r>
            <a:r>
              <a:rPr lang="en-US" sz="2400" dirty="0" smtClean="0"/>
              <a:t> is a highly </a:t>
            </a:r>
            <a:r>
              <a:rPr lang="en-US" sz="2400" dirty="0"/>
              <a:t>accessible </a:t>
            </a:r>
            <a:r>
              <a:rPr lang="en-US" sz="2400" dirty="0" smtClean="0"/>
              <a:t>magazine (</a:t>
            </a:r>
            <a:r>
              <a:rPr lang="en-US" sz="2400" dirty="0"/>
              <a:t>issued 6 times a year) </a:t>
            </a:r>
            <a:r>
              <a:rPr lang="en-US" sz="2400" dirty="0" smtClean="0"/>
              <a:t>for the general public on many issues related to or influenced by actuarial work.</a:t>
            </a:r>
          </a:p>
          <a:p>
            <a:r>
              <a:rPr lang="en-US" sz="2400" dirty="0" smtClean="0"/>
              <a:t>It’s a way to familiarize</a:t>
            </a:r>
            <a:br>
              <a:rPr lang="en-US" sz="2400" dirty="0" smtClean="0"/>
            </a:br>
            <a:r>
              <a:rPr lang="en-US" sz="2400" dirty="0" smtClean="0"/>
              <a:t>yourself with policy </a:t>
            </a:r>
            <a:br>
              <a:rPr lang="en-US" sz="2400" dirty="0" smtClean="0"/>
            </a:br>
            <a:r>
              <a:rPr lang="en-US" sz="2400" dirty="0" smtClean="0"/>
              <a:t>issues and how actuaries</a:t>
            </a:r>
            <a:br>
              <a:rPr lang="en-US" sz="2400" dirty="0" smtClean="0"/>
            </a:br>
            <a:r>
              <a:rPr lang="en-US" sz="2400" dirty="0" smtClean="0"/>
              <a:t>are involved.</a:t>
            </a:r>
          </a:p>
          <a:p>
            <a:r>
              <a:rPr lang="en-US" sz="2400" dirty="0" smtClean="0"/>
              <a:t>If you would like a digital </a:t>
            </a:r>
            <a:br>
              <a:rPr lang="en-US" sz="2400" dirty="0" smtClean="0"/>
            </a:br>
            <a:r>
              <a:rPr lang="en-US" sz="2400" dirty="0" smtClean="0"/>
              <a:t>subscription, please</a:t>
            </a:r>
            <a:br>
              <a:rPr lang="en-US" sz="2400" dirty="0" smtClean="0"/>
            </a:br>
            <a:r>
              <a:rPr lang="en-US" sz="2400" dirty="0" smtClean="0"/>
              <a:t>sign up</a:t>
            </a:r>
            <a:r>
              <a:rPr lang="en-US" dirty="0" smtClean="0"/>
              <a: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480" y="3079579"/>
            <a:ext cx="4051739" cy="2378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04502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Can You Join the Academy?</a:t>
            </a:r>
            <a:endParaRPr lang="en-US" dirty="0"/>
          </a:p>
        </p:txBody>
      </p:sp>
      <p:sp>
        <p:nvSpPr>
          <p:cNvPr id="3" name="Slide Number Placeholder 2"/>
          <p:cNvSpPr>
            <a:spLocks noGrp="1"/>
          </p:cNvSpPr>
          <p:nvPr>
            <p:ph type="sldNum" sz="quarter" idx="10"/>
          </p:nvPr>
        </p:nvSpPr>
        <p:spPr/>
        <p:txBody>
          <a:bodyPr/>
          <a:lstStyle/>
          <a:p>
            <a:pPr>
              <a:defRPr/>
            </a:pPr>
            <a:r>
              <a:rPr lang="en-US" dirty="0" smtClean="0"/>
              <a:t>PAGE </a:t>
            </a:r>
            <a:fld id="{0B5ACE3E-6FAA-3B43-AEBE-FF6D8C846D5F}" type="slidenum">
              <a:rPr lang="en-US" smtClean="0"/>
              <a:pPr>
                <a:defRPr/>
              </a:pPr>
              <a:t>27</a:t>
            </a:fld>
            <a:endParaRPr lang="en-US" dirty="0"/>
          </a:p>
        </p:txBody>
      </p:sp>
      <p:sp>
        <p:nvSpPr>
          <p:cNvPr id="4" name="Text Placeholder 3"/>
          <p:cNvSpPr>
            <a:spLocks noGrp="1"/>
          </p:cNvSpPr>
          <p:nvPr>
            <p:ph type="body" sz="quarter" idx="11"/>
          </p:nvPr>
        </p:nvSpPr>
        <p:spPr/>
        <p:txBody>
          <a:bodyPr/>
          <a:lstStyle/>
          <a:p>
            <a:r>
              <a:rPr lang="en-US" dirty="0" smtClean="0"/>
              <a:t>After you meet the basic education requirements (e.g., ASA, ACAS)</a:t>
            </a:r>
          </a:p>
          <a:p>
            <a:r>
              <a:rPr lang="en-US" dirty="0" smtClean="0"/>
              <a:t>Willingness to abide by professional requirements (e.g., Code, Qualification Standards, ASOPs).</a:t>
            </a:r>
          </a:p>
          <a:p>
            <a:r>
              <a:rPr lang="en-US" dirty="0" smtClean="0"/>
              <a:t>Good moral character and professional integrity.</a:t>
            </a:r>
            <a:endParaRPr lang="en-US" dirty="0"/>
          </a:p>
        </p:txBody>
      </p:sp>
    </p:spTree>
    <p:extLst>
      <p:ext uri="{BB962C8B-B14F-4D97-AF65-F5344CB8AC3E}">
        <p14:creationId xmlns:p14="http://schemas.microsoft.com/office/powerpoint/2010/main" val="31610924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You Join the Academy (When Eligible)</a:t>
            </a:r>
            <a:endParaRPr lang="en-US" dirty="0"/>
          </a:p>
        </p:txBody>
      </p:sp>
      <p:sp>
        <p:nvSpPr>
          <p:cNvPr id="3" name="Slide Number Placeholder 2"/>
          <p:cNvSpPr>
            <a:spLocks noGrp="1"/>
          </p:cNvSpPr>
          <p:nvPr>
            <p:ph type="sldNum" sz="quarter" idx="10"/>
          </p:nvPr>
        </p:nvSpPr>
        <p:spPr/>
        <p:txBody>
          <a:bodyPr/>
          <a:lstStyle/>
          <a:p>
            <a:pPr>
              <a:defRPr/>
            </a:pPr>
            <a:r>
              <a:rPr lang="en-US" dirty="0" smtClean="0"/>
              <a:t>PAGE </a:t>
            </a:r>
            <a:fld id="{0B5ACE3E-6FAA-3B43-AEBE-FF6D8C846D5F}" type="slidenum">
              <a:rPr lang="en-US" smtClean="0"/>
              <a:pPr>
                <a:defRPr/>
              </a:pPr>
              <a:t>28</a:t>
            </a:fld>
            <a:endParaRPr lang="en-US" dirty="0"/>
          </a:p>
        </p:txBody>
      </p:sp>
      <p:sp>
        <p:nvSpPr>
          <p:cNvPr id="4" name="Text Placeholder 3"/>
          <p:cNvSpPr>
            <a:spLocks noGrp="1"/>
          </p:cNvSpPr>
          <p:nvPr>
            <p:ph type="body" sz="quarter" idx="11"/>
          </p:nvPr>
        </p:nvSpPr>
        <p:spPr/>
        <p:txBody>
          <a:bodyPr/>
          <a:lstStyle/>
          <a:p>
            <a:r>
              <a:rPr lang="en-US" sz="2400" dirty="0" smtClean="0"/>
              <a:t>The Academy is the national association for all actuaries practicing in the U.S.</a:t>
            </a:r>
          </a:p>
          <a:p>
            <a:r>
              <a:rPr lang="en-US" sz="2400" dirty="0" smtClean="0"/>
              <a:t>It establishes all U.S.-specific requirements and obligations to be qualified to practice in the U.S.</a:t>
            </a:r>
          </a:p>
          <a:p>
            <a:r>
              <a:rPr lang="en-US" sz="2400" dirty="0" smtClean="0"/>
              <a:t>Membership demonstrates your commitment to and support of professional practice and public policy participation of the profession.</a:t>
            </a:r>
          </a:p>
        </p:txBody>
      </p:sp>
    </p:spTree>
    <p:extLst>
      <p:ext uri="{BB962C8B-B14F-4D97-AF65-F5344CB8AC3E}">
        <p14:creationId xmlns:p14="http://schemas.microsoft.com/office/powerpoint/2010/main" val="3158458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type="body" sz="quarter" idx="11"/>
          </p:nvPr>
        </p:nvSpPr>
        <p:spPr>
          <a:prstGeom prst="rect">
            <a:avLst/>
          </a:prstGeom>
        </p:spPr>
        <p:txBody>
          <a:bodyPr/>
          <a:lstStyle/>
          <a:p>
            <a:r>
              <a:rPr lang="en-US" dirty="0" smtClean="0"/>
              <a:t>Questions?</a:t>
            </a:r>
            <a:endParaRPr lang="en-US" dirty="0"/>
          </a:p>
        </p:txBody>
      </p:sp>
    </p:spTree>
    <p:extLst>
      <p:ext uri="{BB962C8B-B14F-4D97-AF65-F5344CB8AC3E}">
        <p14:creationId xmlns:p14="http://schemas.microsoft.com/office/powerpoint/2010/main" val="2231410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eaLnBrk="1" hangingPunct="1">
              <a:defRPr/>
            </a:pPr>
            <a:r>
              <a:rPr lang="en-US" dirty="0" smtClean="0">
                <a:cs typeface="+mj-cs"/>
              </a:rPr>
              <a:t>What Actuaries Do Matters</a:t>
            </a:r>
          </a:p>
        </p:txBody>
      </p:sp>
      <p:sp>
        <p:nvSpPr>
          <p:cNvPr id="187395" name="Rectangle 3"/>
          <p:cNvSpPr>
            <a:spLocks noGrp="1" noChangeArrowheads="1"/>
          </p:cNvSpPr>
          <p:nvPr>
            <p:ph type="body" sz="quarter" idx="11"/>
          </p:nvPr>
        </p:nvSpPr>
        <p:spPr>
          <a:prstGeom prst="rect">
            <a:avLst/>
          </a:prstGeom>
        </p:spPr>
        <p:txBody>
          <a:bodyPr/>
          <a:lstStyle/>
          <a:p>
            <a:pPr>
              <a:defRPr/>
            </a:pPr>
            <a:r>
              <a:rPr lang="en-US" dirty="0" smtClean="0">
                <a:cs typeface="+mn-cs"/>
              </a:rPr>
              <a:t>Actuarial work has significant societal consequences. Virtually every American’s life is affected by actuarial work:</a:t>
            </a:r>
            <a:br>
              <a:rPr lang="en-US" dirty="0" smtClean="0">
                <a:cs typeface="+mn-cs"/>
              </a:rPr>
            </a:br>
            <a:endParaRPr lang="en-US" dirty="0" smtClean="0">
              <a:cs typeface="+mn-cs"/>
            </a:endParaRPr>
          </a:p>
          <a:p>
            <a:pPr lvl="1">
              <a:defRPr/>
            </a:pPr>
            <a:r>
              <a:rPr lang="en-US" dirty="0" smtClean="0">
                <a:cs typeface="+mn-cs"/>
              </a:rPr>
              <a:t>Retirement security.</a:t>
            </a:r>
            <a:endParaRPr lang="en-US" dirty="0"/>
          </a:p>
          <a:p>
            <a:pPr lvl="1">
              <a:defRPr/>
            </a:pPr>
            <a:r>
              <a:rPr lang="en-US" dirty="0" smtClean="0">
                <a:cs typeface="+mn-cs"/>
              </a:rPr>
              <a:t>Health care.</a:t>
            </a:r>
          </a:p>
          <a:p>
            <a:pPr lvl="1">
              <a:defRPr/>
            </a:pPr>
            <a:r>
              <a:rPr lang="en-US" dirty="0" smtClean="0"/>
              <a:t>Property.</a:t>
            </a:r>
          </a:p>
          <a:p>
            <a:pPr lvl="1">
              <a:defRPr/>
            </a:pPr>
            <a:r>
              <a:rPr lang="en-US" dirty="0"/>
              <a:t>Solvency and financial </a:t>
            </a:r>
            <a:r>
              <a:rPr lang="en-US" dirty="0" smtClean="0"/>
              <a:t>risk.</a:t>
            </a:r>
            <a:endParaRPr lang="en-US" dirty="0" smtClean="0">
              <a:cs typeface="+mn-cs"/>
            </a:endParaRPr>
          </a:p>
          <a:p>
            <a:pPr eaLnBrk="1" hangingPunct="1">
              <a:defRPr/>
            </a:pPr>
            <a:endParaRPr lang="en-US" dirty="0" smtClean="0">
              <a:cs typeface="+mn-cs"/>
            </a:endParaRPr>
          </a:p>
        </p:txBody>
      </p:sp>
    </p:spTree>
    <p:extLst>
      <p:ext uri="{BB962C8B-B14F-4D97-AF65-F5344CB8AC3E}">
        <p14:creationId xmlns:p14="http://schemas.microsoft.com/office/powerpoint/2010/main" val="3711398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Depends on Actuarial Analysis?</a:t>
            </a:r>
            <a:endParaRPr lang="en-US" dirty="0"/>
          </a:p>
        </p:txBody>
      </p:sp>
      <p:sp>
        <p:nvSpPr>
          <p:cNvPr id="3" name="Content Placeholder 2"/>
          <p:cNvSpPr>
            <a:spLocks noGrp="1"/>
          </p:cNvSpPr>
          <p:nvPr>
            <p:ph type="body" sz="quarter" idx="11"/>
          </p:nvPr>
        </p:nvSpPr>
        <p:spPr>
          <a:prstGeom prst="rect">
            <a:avLst/>
          </a:prstGeom>
        </p:spPr>
        <p:txBody>
          <a:bodyPr/>
          <a:lstStyle/>
          <a:p>
            <a:r>
              <a:rPr lang="en-US" dirty="0" smtClean="0"/>
              <a:t>Audiences who depend on actuarial analysis: </a:t>
            </a:r>
          </a:p>
          <a:p>
            <a:pPr lvl="1"/>
            <a:r>
              <a:rPr lang="en-US" dirty="0" smtClean="0"/>
              <a:t>The public.</a:t>
            </a:r>
          </a:p>
          <a:p>
            <a:pPr lvl="1"/>
            <a:r>
              <a:rPr lang="en-US" dirty="0" smtClean="0"/>
              <a:t>Elected officials.</a:t>
            </a:r>
          </a:p>
          <a:p>
            <a:pPr lvl="1"/>
            <a:r>
              <a:rPr lang="en-US" dirty="0" smtClean="0"/>
              <a:t>Regulators.</a:t>
            </a:r>
            <a:endParaRPr lang="en-US" dirty="0"/>
          </a:p>
          <a:p>
            <a:pPr lvl="1"/>
            <a:r>
              <a:rPr lang="en-US" dirty="0" smtClean="0"/>
              <a:t>System and program administrators.</a:t>
            </a:r>
          </a:p>
          <a:p>
            <a:pPr lvl="1"/>
            <a:r>
              <a:rPr lang="en-US" dirty="0" smtClean="0"/>
              <a:t>Insurers and other employers.</a:t>
            </a:r>
          </a:p>
        </p:txBody>
      </p:sp>
    </p:spTree>
    <p:extLst>
      <p:ext uri="{BB962C8B-B14F-4D97-AF65-F5344CB8AC3E}">
        <p14:creationId xmlns:p14="http://schemas.microsoft.com/office/powerpoint/2010/main" val="3774475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Audiences </a:t>
            </a:r>
            <a:r>
              <a:rPr lang="en-US" dirty="0"/>
              <a:t>of Actuarial Analysis: Example</a:t>
            </a:r>
          </a:p>
        </p:txBody>
      </p:sp>
      <p:sp>
        <p:nvSpPr>
          <p:cNvPr id="3" name="Content Placeholder 2"/>
          <p:cNvSpPr>
            <a:spLocks noGrp="1"/>
          </p:cNvSpPr>
          <p:nvPr>
            <p:ph type="body" sz="quarter" idx="11"/>
          </p:nvPr>
        </p:nvSpPr>
        <p:spPr>
          <a:prstGeom prst="rect">
            <a:avLst/>
          </a:prstGeom>
        </p:spPr>
        <p:txBody>
          <a:bodyPr/>
          <a:lstStyle/>
          <a:p>
            <a:r>
              <a:rPr lang="en-US" dirty="0" smtClean="0"/>
              <a:t>Statements of Actuarial Opinion (SAOs) for the annual Medicare and Social Security Trustees Reports include the affirmation:</a:t>
            </a:r>
          </a:p>
          <a:p>
            <a:pPr lvl="1"/>
            <a:r>
              <a:rPr lang="en-US" dirty="0" smtClean="0"/>
              <a:t>“I </a:t>
            </a:r>
            <a:r>
              <a:rPr lang="en-US" dirty="0"/>
              <a:t>am a member of the American Academy of Actuaries and I meet the Qualification Standards of the American Academy of Actuaries to render the actuarial opinion contained herein</a:t>
            </a:r>
            <a:r>
              <a:rPr lang="en-US" dirty="0" smtClean="0"/>
              <a:t>.”</a:t>
            </a:r>
          </a:p>
        </p:txBody>
      </p:sp>
    </p:spTree>
    <p:extLst>
      <p:ext uri="{BB962C8B-B14F-4D97-AF65-F5344CB8AC3E}">
        <p14:creationId xmlns:p14="http://schemas.microsoft.com/office/powerpoint/2010/main" val="123005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Mean </a:t>
            </a:r>
            <a:r>
              <a:rPr lang="en-US" dirty="0"/>
              <a:t>to </a:t>
            </a:r>
            <a:r>
              <a:rPr lang="en-US" dirty="0" smtClean="0"/>
              <a:t>Be </a:t>
            </a:r>
            <a:r>
              <a:rPr lang="en-US" dirty="0"/>
              <a:t>a </a:t>
            </a:r>
            <a:r>
              <a:rPr lang="en-US" dirty="0" smtClean="0"/>
              <a:t>Professional</a:t>
            </a:r>
            <a:r>
              <a:rPr lang="en-US" dirty="0"/>
              <a:t>?</a:t>
            </a:r>
          </a:p>
        </p:txBody>
      </p:sp>
      <p:sp>
        <p:nvSpPr>
          <p:cNvPr id="3" name="Slide Number Placeholder 2"/>
          <p:cNvSpPr>
            <a:spLocks noGrp="1"/>
          </p:cNvSpPr>
          <p:nvPr>
            <p:ph type="sldNum" sz="quarter" idx="10"/>
          </p:nvPr>
        </p:nvSpPr>
        <p:spPr/>
        <p:txBody>
          <a:bodyPr/>
          <a:lstStyle/>
          <a:p>
            <a:pPr>
              <a:defRPr/>
            </a:pPr>
            <a:r>
              <a:rPr lang="en-US" dirty="0" smtClean="0"/>
              <a:t>PAGE </a:t>
            </a:r>
            <a:fld id="{0B5ACE3E-6FAA-3B43-AEBE-FF6D8C846D5F}" type="slidenum">
              <a:rPr lang="en-US" smtClean="0"/>
              <a:pPr>
                <a:defRPr/>
              </a:pPr>
              <a:t>6</a:t>
            </a:fld>
            <a:endParaRPr lang="en-US" dirty="0"/>
          </a:p>
        </p:txBody>
      </p:sp>
      <p:sp>
        <p:nvSpPr>
          <p:cNvPr id="4" name="Text Placeholder 3"/>
          <p:cNvSpPr>
            <a:spLocks noGrp="1"/>
          </p:cNvSpPr>
          <p:nvPr>
            <p:ph type="body" sz="quarter" idx="11"/>
          </p:nvPr>
        </p:nvSpPr>
        <p:spPr/>
        <p:txBody>
          <a:bodyPr/>
          <a:lstStyle/>
          <a:p>
            <a:r>
              <a:rPr lang="en-US" sz="2400" dirty="0" smtClean="0"/>
              <a:t>You’re </a:t>
            </a:r>
            <a:r>
              <a:rPr lang="en-US" sz="2400" dirty="0"/>
              <a:t>working hard to become a professional actuary – what does that </a:t>
            </a:r>
            <a:r>
              <a:rPr lang="en-US" sz="2400" dirty="0" smtClean="0"/>
              <a:t>mean?</a:t>
            </a:r>
          </a:p>
          <a:p>
            <a:r>
              <a:rPr lang="en-US" sz="2400" dirty="0"/>
              <a:t>What makes an actuary a professional whose expert advice on financial security can be relied on is not just knowledge of or training in a subject matter, but also the </a:t>
            </a:r>
            <a:r>
              <a:rPr lang="en-US" sz="2400" b="1" dirty="0"/>
              <a:t>responsibilities</a:t>
            </a:r>
            <a:r>
              <a:rPr lang="en-US" sz="2400" dirty="0"/>
              <a:t> he or she assumes and applies in recognition of the greater consequences of his or her work, i.e., his or her professionalism.</a:t>
            </a:r>
          </a:p>
          <a:p>
            <a:endParaRPr lang="en-US" dirty="0" smtClean="0"/>
          </a:p>
        </p:txBody>
      </p:sp>
    </p:spTree>
    <p:extLst>
      <p:ext uri="{BB962C8B-B14F-4D97-AF65-F5344CB8AC3E}">
        <p14:creationId xmlns:p14="http://schemas.microsoft.com/office/powerpoint/2010/main" val="324985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eaLnBrk="1" hangingPunct="1">
              <a:defRPr/>
            </a:pPr>
            <a:r>
              <a:rPr lang="en-US" dirty="0" smtClean="0">
                <a:cs typeface="+mj-cs"/>
              </a:rPr>
              <a:t>The Academy</a:t>
            </a:r>
          </a:p>
        </p:txBody>
      </p:sp>
      <p:sp>
        <p:nvSpPr>
          <p:cNvPr id="187395" name="Rectangle 3"/>
          <p:cNvSpPr>
            <a:spLocks noGrp="1" noChangeArrowheads="1"/>
          </p:cNvSpPr>
          <p:nvPr>
            <p:ph type="body" sz="quarter" idx="11"/>
          </p:nvPr>
        </p:nvSpPr>
        <p:spPr>
          <a:prstGeom prst="rect">
            <a:avLst/>
          </a:prstGeom>
        </p:spPr>
        <p:txBody>
          <a:bodyPr/>
          <a:lstStyle/>
          <a:p>
            <a:pPr>
              <a:defRPr/>
            </a:pPr>
            <a:r>
              <a:rPr lang="en-US" dirty="0" smtClean="0"/>
              <a:t>The </a:t>
            </a:r>
            <a:r>
              <a:rPr lang="en-US" dirty="0"/>
              <a:t>goal of maintaining and promoting actuarial professionalism </a:t>
            </a:r>
            <a:r>
              <a:rPr lang="en-US" dirty="0" smtClean="0"/>
              <a:t>is </a:t>
            </a:r>
            <a:r>
              <a:rPr lang="en-US" dirty="0"/>
              <a:t>integral to why the Academy was founded 50 years ago</a:t>
            </a:r>
            <a:r>
              <a:rPr lang="en-US" dirty="0" smtClean="0"/>
              <a:t>.</a:t>
            </a:r>
          </a:p>
          <a:p>
            <a:pPr>
              <a:defRPr/>
            </a:pPr>
            <a:r>
              <a:rPr lang="en-US" dirty="0" smtClean="0">
                <a:cs typeface="+mn-cs"/>
              </a:rPr>
              <a:t>The Academy’s membership today is approaching 19,000 individual actuaries.</a:t>
            </a:r>
            <a:endParaRPr lang="en-US" dirty="0">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eaLnBrk="1" hangingPunct="1">
              <a:defRPr/>
            </a:pPr>
            <a:r>
              <a:rPr lang="en-US" dirty="0" smtClean="0">
                <a:cs typeface="+mj-cs"/>
              </a:rPr>
              <a:t>The Academy</a:t>
            </a:r>
          </a:p>
        </p:txBody>
      </p:sp>
      <p:sp>
        <p:nvSpPr>
          <p:cNvPr id="187395" name="Rectangle 3"/>
          <p:cNvSpPr>
            <a:spLocks noGrp="1" noChangeArrowheads="1"/>
          </p:cNvSpPr>
          <p:nvPr>
            <p:ph type="body" sz="quarter" idx="11"/>
          </p:nvPr>
        </p:nvSpPr>
        <p:spPr>
          <a:prstGeom prst="rect">
            <a:avLst/>
          </a:prstGeom>
        </p:spPr>
        <p:txBody>
          <a:bodyPr/>
          <a:lstStyle/>
          <a:p>
            <a:pPr>
              <a:defRPr/>
            </a:pPr>
            <a:r>
              <a:rPr lang="en-US" dirty="0" smtClean="0">
                <a:cs typeface="+mn-cs"/>
              </a:rPr>
              <a:t>“The millions of people involved and the immense size of the assets of our life insurance companies and pension funds dictate protection from any possibility of unsound actuarial principles.”</a:t>
            </a:r>
          </a:p>
          <a:p>
            <a:pPr marL="0" indent="0" eaLnBrk="1" hangingPunct="1">
              <a:buNone/>
              <a:defRPr/>
            </a:pPr>
            <a:r>
              <a:rPr lang="en-US" i="1" dirty="0" smtClean="0">
                <a:cs typeface="+mn-cs"/>
              </a:rPr>
              <a:t>—Academy Founding President Henry Rood </a:t>
            </a:r>
            <a:r>
              <a:rPr lang="en-US" i="1" dirty="0"/>
              <a:t>(1965-66) </a:t>
            </a:r>
            <a:endParaRPr lang="en-US" i="1" dirty="0" smtClean="0">
              <a:cs typeface="+mn-cs"/>
            </a:endParaRPr>
          </a:p>
        </p:txBody>
      </p:sp>
    </p:spTree>
    <p:extLst>
      <p:ext uri="{BB962C8B-B14F-4D97-AF65-F5344CB8AC3E}">
        <p14:creationId xmlns:p14="http://schemas.microsoft.com/office/powerpoint/2010/main" val="2965676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Academy</a:t>
            </a:r>
            <a:endParaRPr lang="en-US" dirty="0"/>
          </a:p>
        </p:txBody>
      </p:sp>
      <p:sp>
        <p:nvSpPr>
          <p:cNvPr id="4" name="Text Placeholder 3"/>
          <p:cNvSpPr>
            <a:spLocks noGrp="1"/>
          </p:cNvSpPr>
          <p:nvPr>
            <p:ph type="body" sz="quarter" idx="11"/>
          </p:nvPr>
        </p:nvSpPr>
        <p:spPr/>
        <p:txBody>
          <a:bodyPr/>
          <a:lstStyle/>
          <a:p>
            <a:r>
              <a:rPr lang="en-US" dirty="0" smtClean="0"/>
              <a:t>Video introduction to the Academy—click the arrow.</a:t>
            </a:r>
          </a:p>
          <a:p>
            <a:endParaRPr lang="en-US" u="sng" dirty="0">
              <a:hlinkClick r:id="rId2"/>
            </a:endParaRPr>
          </a:p>
        </p:txBody>
      </p:sp>
      <p:sp>
        <p:nvSpPr>
          <p:cNvPr id="3" name="Right Arrow 2">
            <a:hlinkClick r:id="rId2"/>
          </p:cNvPr>
          <p:cNvSpPr/>
          <p:nvPr/>
        </p:nvSpPr>
        <p:spPr>
          <a:xfrm>
            <a:off x="2641600" y="3048000"/>
            <a:ext cx="1872343" cy="140788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5658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Professionalism PPT Template 2015</Template>
  <TotalTime>745</TotalTime>
  <Words>1215</Words>
  <Application>Microsoft Office PowerPoint</Application>
  <PresentationFormat>On-screen Show (4:3)</PresentationFormat>
  <Paragraphs>150</Paragraphs>
  <Slides>29</Slides>
  <Notes>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1_Office Theme</vt:lpstr>
      <vt:lpstr>PowerPoint Presentation</vt:lpstr>
      <vt:lpstr>Professionalism and the Aspiring Actuary</vt:lpstr>
      <vt:lpstr>What Actuaries Do Matters</vt:lpstr>
      <vt:lpstr>Who Depends on Actuarial Analysis?</vt:lpstr>
      <vt:lpstr>Audiences of Actuarial Analysis: Example</vt:lpstr>
      <vt:lpstr>What Does It Mean to Be a Professional?</vt:lpstr>
      <vt:lpstr>The Academy</vt:lpstr>
      <vt:lpstr>The Academy</vt:lpstr>
      <vt:lpstr>The Academy</vt:lpstr>
      <vt:lpstr>The Academy</vt:lpstr>
      <vt:lpstr>Academy Mission</vt:lpstr>
      <vt:lpstr>The Specific Meaning of Actuary as Professional in the U.S.</vt:lpstr>
      <vt:lpstr>Professionalism and the Academy</vt:lpstr>
      <vt:lpstr>Professionalism and the Academy</vt:lpstr>
      <vt:lpstr>Professionalism and the Academy</vt:lpstr>
      <vt:lpstr>Qualification</vt:lpstr>
      <vt:lpstr>Qualification</vt:lpstr>
      <vt:lpstr>Qualification</vt:lpstr>
      <vt:lpstr>ABCD Disciplinary Process</vt:lpstr>
      <vt:lpstr>What Differentiates Actuaries</vt:lpstr>
      <vt:lpstr>Professionalism</vt:lpstr>
      <vt:lpstr>The Academy Provides</vt:lpstr>
      <vt:lpstr>The Academy Provides</vt:lpstr>
      <vt:lpstr>Actuarial Professionalism: A Foundation for Trust</vt:lpstr>
      <vt:lpstr>Academy Public Policy Work</vt:lpstr>
      <vt:lpstr>For Students – Public Policy Issues</vt:lpstr>
      <vt:lpstr>When Can You Join the Academy?</vt:lpstr>
      <vt:lpstr>Why Should You Join the Academy (When Eligible)</vt:lpstr>
      <vt:lpstr>Thank You</vt:lpstr>
    </vt:vector>
  </TitlesOfParts>
  <Company>AAOA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Professionalism: Heart of the Actuarial Profession</dc:title>
  <dc:creator>David Mendes</dc:creator>
  <cp:lastModifiedBy>David Mendes</cp:lastModifiedBy>
  <cp:revision>45</cp:revision>
  <cp:lastPrinted>2007-09-19T16:20:53Z</cp:lastPrinted>
  <dcterms:created xsi:type="dcterms:W3CDTF">2016-02-01T16:10:15Z</dcterms:created>
  <dcterms:modified xsi:type="dcterms:W3CDTF">2016-09-28T17:35:33Z</dcterms:modified>
</cp:coreProperties>
</file>