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6" r:id="rId11"/>
    <p:sldId id="267" r:id="rId1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F79D282-E026-420A-B447-F79B9BA0DFB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0"/>
            <a:ext cx="3037840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72670"/>
            <a:ext cx="3037840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D171755-5A58-4716-A29C-CCC392FD5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26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7E6-9851-4752-B644-1D29DA4F9F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A086-1CC3-41AC-8DAD-463D18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7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7E6-9851-4752-B644-1D29DA4F9F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A086-1CC3-41AC-8DAD-463D18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6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7E6-9851-4752-B644-1D29DA4F9F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A086-1CC3-41AC-8DAD-463D18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4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7E6-9851-4752-B644-1D29DA4F9F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A086-1CC3-41AC-8DAD-463D18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2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7E6-9851-4752-B644-1D29DA4F9F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A086-1CC3-41AC-8DAD-463D18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1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7E6-9851-4752-B644-1D29DA4F9F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A086-1CC3-41AC-8DAD-463D18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7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7E6-9851-4752-B644-1D29DA4F9F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A086-1CC3-41AC-8DAD-463D18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7E6-9851-4752-B644-1D29DA4F9F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A086-1CC3-41AC-8DAD-463D18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6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7E6-9851-4752-B644-1D29DA4F9F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A086-1CC3-41AC-8DAD-463D18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0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7E6-9851-4752-B644-1D29DA4F9F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A086-1CC3-41AC-8DAD-463D18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4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7E6-9851-4752-B644-1D29DA4F9F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A086-1CC3-41AC-8DAD-463D18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27E6-9851-4752-B644-1D29DA4F9F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2A086-1CC3-41AC-8DAD-463D18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6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155" y="1122363"/>
            <a:ext cx="10463645" cy="1870219"/>
          </a:xfrm>
        </p:spPr>
        <p:txBody>
          <a:bodyPr>
            <a:normAutofit/>
          </a:bodyPr>
          <a:lstStyle/>
          <a:p>
            <a:r>
              <a:rPr lang="en-US" sz="3600" smtClean="0"/>
              <a:t>RM </a:t>
            </a:r>
            <a:r>
              <a:rPr lang="en-US" sz="3600" smtClean="0"/>
              <a:t>214: </a:t>
            </a:r>
            <a:r>
              <a:rPr lang="en-US" sz="3600" dirty="0" smtClean="0"/>
              <a:t>Intro to Actuarial Science &amp; Probability Theory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Chapter 4: Financial Mathematics</a:t>
            </a:r>
          </a:p>
          <a:p>
            <a:r>
              <a:rPr lang="en-US" sz="2000" dirty="0" smtClean="0"/>
              <a:t>(</a:t>
            </a:r>
            <a:r>
              <a:rPr lang="en-US" sz="2000" smtClean="0"/>
              <a:t>Revised </a:t>
            </a:r>
            <a:r>
              <a:rPr lang="en-US" sz="2000"/>
              <a:t>9</a:t>
            </a:r>
            <a:r>
              <a:rPr lang="en-US" sz="2000" smtClean="0"/>
              <a:t>/12/2017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041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Accumulated Value of Annuities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3890" y="4286251"/>
            <a:ext cx="9088744" cy="18630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1500" y="1808018"/>
                <a:ext cx="11247120" cy="250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If you invest $1 at the end of each year for n years, you'll 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acc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| 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% </m:t>
                        </m:r>
                      </m:sub>
                    </m:sSub>
                  </m:oMath>
                </a14:m>
                <a:r>
                  <a:rPr lang="en-US" sz="2000" dirty="0" smtClean="0"/>
                  <a:t>at time n.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You can determine it’s FV from prior formulas.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Calculate  the PV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acc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| 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% </m:t>
                        </m:r>
                      </m:sub>
                    </m:sSub>
                  </m:oMath>
                </a14:m>
                <a:r>
                  <a:rPr lang="en-US" sz="2000" dirty="0" smtClean="0"/>
                  <a:t>and then move it n years into the future by multiplying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</m:e>
                      <m:sup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US" sz="2000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 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% 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acc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| 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% 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∙ 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b="1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 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  <m:r>
                        <a:rPr lang="en-US" b="1" i="1">
                          <a:latin typeface="Cambria Math" panose="02040503050406030204" pitchFamily="18" charset="0"/>
                        </a:rPr>
                        <m:t>∙ 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 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sSup>
                        <m:sSup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</m:e>
                        <m:sup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"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sSup>
                        <m:sSup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You can also derive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acc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| 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% </m:t>
                        </m:r>
                      </m:sub>
                    </m:sSub>
                  </m:oMath>
                </a14:m>
                <a:r>
                  <a:rPr lang="en-US" sz="2000" dirty="0" smtClean="0"/>
                  <a:t>from a timeline as follows: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1808018"/>
                <a:ext cx="11247120" cy="2504147"/>
              </a:xfrm>
              <a:prstGeom prst="rect">
                <a:avLst/>
              </a:prstGeom>
              <a:blipFill rotWithShape="0">
                <a:blip r:embed="rId3"/>
                <a:stretch>
                  <a:fillRect l="-488" t="-1220" b="-3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16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Accumulated Value of Annuities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1007436" cy="471025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 closed formula can be derived as follows for an annuity immediate: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 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% 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acc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| 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% 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∙ 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den>
                      </m:f>
                      <m:r>
                        <a:rPr lang="en-US" b="1" i="1">
                          <a:latin typeface="Cambria Math" panose="02040503050406030204" pitchFamily="18" charset="0"/>
                        </a:rPr>
                        <m:t>∙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den>
                      </m:f>
                      <m:r>
                        <a:rPr lang="en-US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 open </a:t>
                </a:r>
                <a:r>
                  <a:rPr lang="en-US" smtClean="0"/>
                  <a:t>formula also has great value.  It </a:t>
                </a:r>
                <a:r>
                  <a:rPr lang="en-US" dirty="0" smtClean="0"/>
                  <a:t>easily helps one see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that: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 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 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 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sz="2200" dirty="0"/>
                  <a:t>a</a:t>
                </a:r>
                <a:r>
                  <a:rPr lang="en-US" sz="2200" dirty="0" smtClean="0"/>
                  <a:t>nd </a:t>
                </a:r>
              </a:p>
              <a:p>
                <a:pPr marL="0" indent="0">
                  <a:buNone/>
                </a:pPr>
                <a:r>
                  <a:rPr lang="en-US" dirty="0" smtClean="0"/>
                  <a:t>i </a:t>
                </a:r>
                <a:r>
                  <a:rPr lang="en-US" dirty="0"/>
                  <a:t>↗ implies </a:t>
                </a:r>
                <a:r>
                  <a:rPr lang="en-US" dirty="0" smtClean="0"/>
                  <a:t>(1+i ) ↗ </a:t>
                </a:r>
                <a:r>
                  <a:rPr lang="en-US" dirty="0"/>
                  <a:t>implies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acc>
                        <m:r>
                          <a:rPr lang="en-US" b="1" i="1">
                            <a:latin typeface="Cambria Math" panose="02040503050406030204" pitchFamily="18" charset="0"/>
                          </a:rPr>
                          <m:t>|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% </m:t>
                        </m:r>
                      </m:sub>
                    </m:sSub>
                  </m:oMath>
                </a14:m>
                <a:r>
                  <a:rPr lang="en-US" dirty="0" smtClean="0"/>
                  <a:t> ↗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1007436" cy="4710257"/>
              </a:xfrm>
              <a:blipFill rotWithShape="0">
                <a:blip r:embed="rId2"/>
                <a:stretch>
                  <a:fillRect l="-1163" t="-2846" b="-3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91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Value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$1,000 a lot of money?  </a:t>
            </a:r>
          </a:p>
          <a:p>
            <a:r>
              <a:rPr lang="en-US" dirty="0" smtClean="0"/>
              <a:t>It depends on whether you get it today, or in 100 years.</a:t>
            </a:r>
          </a:p>
          <a:p>
            <a:r>
              <a:rPr lang="en-US" dirty="0" smtClean="0"/>
              <a:t>If in 100 years, it’s not worth much today.</a:t>
            </a:r>
          </a:p>
          <a:p>
            <a:pPr lvl="1"/>
            <a:r>
              <a:rPr lang="en-US" dirty="0" smtClean="0"/>
              <a:t>Depending on interest rates</a:t>
            </a:r>
          </a:p>
          <a:p>
            <a:r>
              <a:rPr lang="en-US" dirty="0" smtClean="0"/>
              <a:t>Thus, when you are promised money, you need to know</a:t>
            </a:r>
          </a:p>
          <a:p>
            <a:pPr lvl="1"/>
            <a:r>
              <a:rPr lang="en-US" dirty="0" smtClean="0"/>
              <a:t>Amount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Time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payment</a:t>
            </a:r>
          </a:p>
          <a:p>
            <a:r>
              <a:rPr lang="en-US" dirty="0" smtClean="0"/>
              <a:t>Especially if you are comparing amounts.</a:t>
            </a:r>
          </a:p>
          <a:p>
            <a:pPr lvl="1"/>
            <a:r>
              <a:rPr lang="en-US" dirty="0" smtClean="0"/>
              <a:t>For example, $100 today is way more valuable than $1,000 in 100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0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Accumulation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00955" cy="4793384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invest $100 at 4%, how much money will you have in 1 year?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Money in 1 year  	=   Principal      +    Interest</a:t>
            </a: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	= $100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100%    +    $100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4%  </a:t>
            </a: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	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 $100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(100% + 4%) </a:t>
            </a: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		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$100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1.04 = $104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general formula your </a:t>
            </a:r>
            <a:r>
              <a:rPr lang="en-US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ccumulated funds in 1 year is: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A(1)  = A(0)  </a:t>
            </a:r>
            <a:r>
              <a:rPr lang="en-US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 + i)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w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the interest rate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amount you’ll have in 2 years is: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A(2)  	=    </a:t>
            </a:r>
            <a:r>
              <a:rPr lang="en-US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A(1)    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(1+i) 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(1+i)</a:t>
            </a:r>
            <a:r>
              <a:rPr lang="en-US" sz="16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 + 2 i + i</a:t>
            </a:r>
            <a:r>
              <a:rPr lang="en-US" sz="16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baseline="30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	= </a:t>
            </a:r>
            <a:r>
              <a:rPr lang="en-US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A(0) </a:t>
            </a:r>
            <a:r>
              <a:rPr lang="en-US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(1+i)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(1+i)				  </a:t>
            </a:r>
            <a:r>
              <a:rPr lang="en-US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US" sz="1600" dirty="0" smtClean="0">
                <a:solidFill>
                  <a:srgbClr val="FF0000"/>
                </a:solidFill>
              </a:rPr>
              <a:t> ¢ </a:t>
            </a:r>
            <a:r>
              <a:rPr lang="en-US" sz="16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4% interest in 2</a:t>
            </a:r>
            <a:r>
              <a:rPr lang="en-US" sz="1600" baseline="30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6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on 4% interest in 1</a:t>
            </a:r>
            <a:r>
              <a:rPr lang="en-US" sz="1600" baseline="30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6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	= A(0)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(1+i)</a:t>
            </a:r>
            <a:r>
              <a:rPr lang="en-US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</a:t>
            </a: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sz="2300" dirty="0" smtClean="0">
                <a:solidFill>
                  <a:srgbClr val="FF0000"/>
                </a:solidFill>
              </a:rPr>
              <a:t>= $100 </a:t>
            </a:r>
            <a:r>
              <a:rPr lang="en-US" sz="2300" dirty="0">
                <a:solidFill>
                  <a:srgbClr val="FF0000"/>
                </a:solidFill>
              </a:rPr>
              <a:t>∙ 1.04</a:t>
            </a:r>
            <a:r>
              <a:rPr lang="en-US" sz="2300" baseline="30000" dirty="0">
                <a:solidFill>
                  <a:srgbClr val="FF0000"/>
                </a:solidFill>
              </a:rPr>
              <a:t>2</a:t>
            </a:r>
            <a:r>
              <a:rPr lang="en-US" sz="2300" dirty="0">
                <a:solidFill>
                  <a:srgbClr val="FF0000"/>
                </a:solidFill>
              </a:rPr>
              <a:t>  =  $</a:t>
            </a:r>
            <a:r>
              <a:rPr lang="en-US" sz="2300" dirty="0" smtClean="0">
                <a:solidFill>
                  <a:srgbClr val="FF0000"/>
                </a:solidFill>
              </a:rPr>
              <a:t>108.16  ($4 simple interest &amp; 16¢ compound interest)</a:t>
            </a:r>
            <a:endParaRPr lang="en-US" sz="23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Accumulation of Money (</a:t>
            </a:r>
            <a:r>
              <a:rPr lang="en-US" dirty="0" err="1" smtClean="0"/>
              <a:t>con’t</a:t>
            </a:r>
            <a:r>
              <a:rPr lang="en-US" dirty="0" smtClean="0"/>
              <a:t>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184083" cy="4814166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In general</a:t>
                </a:r>
              </a:p>
              <a:p>
                <a:r>
                  <a:rPr lang="en-US" dirty="0" smtClean="0"/>
                  <a:t>Accumulated Money at time n:   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A(n) = A(0) ∙ (1 + i )</a:t>
                </a:r>
                <a:r>
                  <a:rPr lang="en-US" b="1" baseline="30000" dirty="0" smtClean="0">
                    <a:solidFill>
                      <a:srgbClr val="FF0000"/>
                    </a:solidFill>
                  </a:rPr>
                  <a:t>n</a:t>
                </a:r>
              </a:p>
              <a:p>
                <a:pPr lvl="1"/>
                <a:r>
                  <a:rPr lang="en-US" dirty="0" smtClean="0"/>
                  <a:t>Accumulated Value is also called Future Value FV</a:t>
                </a:r>
              </a:p>
              <a:p>
                <a:pPr lvl="1"/>
                <a:r>
                  <a:rPr lang="en-US" dirty="0" smtClean="0"/>
                  <a:t>A(0) also called Present Value PV, so: </a:t>
                </a:r>
                <a:r>
                  <a:rPr lang="en-US" sz="2600" dirty="0" smtClean="0"/>
                  <a:t> 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FV = PV ∙ (1 + i )</a:t>
                </a:r>
                <a:r>
                  <a:rPr lang="en-US" sz="2800" b="1" baseline="30000" dirty="0" smtClean="0">
                    <a:solidFill>
                      <a:srgbClr val="FF0000"/>
                    </a:solidFill>
                  </a:rPr>
                  <a:t>n</a:t>
                </a:r>
              </a:p>
              <a:p>
                <a:endParaRPr lang="en-US" b="1" baseline="30000" dirty="0">
                  <a:solidFill>
                    <a:srgbClr val="FF0000"/>
                  </a:solidFill>
                </a:endParaRPr>
              </a:p>
              <a:p>
                <a:endParaRPr lang="en-US" b="1" baseline="30000" dirty="0" smtClean="0">
                  <a:solidFill>
                    <a:srgbClr val="FF0000"/>
                  </a:solidFill>
                </a:endParaRPr>
              </a:p>
              <a:p>
                <a:endParaRPr lang="en-US" b="1" baseline="30000" dirty="0">
                  <a:solidFill>
                    <a:srgbClr val="FF0000"/>
                  </a:solidFill>
                </a:endParaRPr>
              </a:p>
              <a:p>
                <a:endParaRPr lang="en-US" b="1" baseline="30000" dirty="0" smtClean="0">
                  <a:solidFill>
                    <a:srgbClr val="FF0000"/>
                  </a:solidFill>
                </a:endParaRPr>
              </a:p>
              <a:p>
                <a:endParaRPr lang="en-US" b="1" baseline="30000" dirty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Solving for PV, we get:               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PV = FV / (1 + i )</a:t>
                </a:r>
                <a:r>
                  <a:rPr lang="en-US" b="1" baseline="30000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= FV ∙ v</a:t>
                </a:r>
                <a:r>
                  <a:rPr lang="en-US" b="1" baseline="30000" dirty="0" smtClean="0">
                    <a:solidFill>
                      <a:srgbClr val="FF0000"/>
                    </a:solidFill>
                  </a:rPr>
                  <a:t>n         </a:t>
                </a:r>
                <a:r>
                  <a:rPr lang="en-US" dirty="0" smtClean="0"/>
                  <a:t>where</a:t>
                </a:r>
                <a:r>
                  <a:rPr lang="en-US" b="1" dirty="0" smtClean="0"/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Going in the opposite direction - dividing by (1 + i )</a:t>
                </a:r>
                <a:r>
                  <a:rPr lang="en-US" baseline="30000" dirty="0" smtClean="0"/>
                  <a:t>n</a:t>
                </a:r>
                <a:r>
                  <a:rPr lang="en-US" dirty="0" smtClean="0"/>
                  <a:t> - is called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discounting</a:t>
                </a:r>
                <a:endParaRPr lang="en-US" b="1" baseline="30000" dirty="0" smtClean="0">
                  <a:solidFill>
                    <a:srgbClr val="FF0000"/>
                  </a:solidFill>
                </a:endParaRP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184083" cy="4814166"/>
              </a:xfrm>
              <a:blipFill rotWithShape="0">
                <a:blip r:embed="rId2"/>
                <a:stretch>
                  <a:fillRect l="-817" t="-1899" b="-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3537" y="3678130"/>
            <a:ext cx="9539544" cy="1828800"/>
          </a:xfrm>
          <a:prstGeom prst="rect">
            <a:avLst/>
          </a:prstGeom>
        </p:spPr>
      </p:pic>
      <p:sp>
        <p:nvSpPr>
          <p:cNvPr id="10" name="Arc 9"/>
          <p:cNvSpPr/>
          <p:nvPr/>
        </p:nvSpPr>
        <p:spPr>
          <a:xfrm>
            <a:off x="2423160" y="4114800"/>
            <a:ext cx="2011680" cy="137160"/>
          </a:xfrm>
          <a:prstGeom prst="arc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308860" y="4114800"/>
            <a:ext cx="1192969" cy="10287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03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Discounting to get Present Values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485900"/>
                <a:ext cx="10986656" cy="496685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For example, if i = 5% then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𝟎𝟓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= .95238</a:t>
                </a:r>
              </a:p>
              <a:p>
                <a:endParaRPr lang="en-US" dirty="0" smtClean="0"/>
              </a:p>
              <a:p>
                <a:r>
                  <a:rPr lang="en-US" b="1" dirty="0" smtClean="0"/>
                  <a:t>Example: </a:t>
                </a:r>
                <a:r>
                  <a:rPr lang="en-US" dirty="0" smtClean="0"/>
                  <a:t>If you want $1000 in 4 years, how much do you need to invest?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Assuming your bank promises a 5% interest rate for 4 years, use: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   PV = FV / (1 + i )</a:t>
                </a:r>
                <a:r>
                  <a:rPr lang="en-US" b="1" baseline="30000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                                      or:   PV = FV ∙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v</a:t>
                </a:r>
                <a:r>
                  <a:rPr lang="en-US" b="1" baseline="30000" dirty="0" err="1" smtClean="0">
                    <a:solidFill>
                      <a:srgbClr val="FF0000"/>
                    </a:solidFill>
                  </a:rPr>
                  <a:t>n</a:t>
                </a:r>
                <a:r>
                  <a:rPr lang="en-US" b="1" baseline="30000" dirty="0" smtClean="0">
                    <a:solidFill>
                      <a:srgbClr val="FF0000"/>
                    </a:solidFill>
                  </a:rPr>
                  <a:t>    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    </a:t>
                </a:r>
              </a:p>
              <a:p>
                <a:pPr marL="0" indent="0">
                  <a:buNone/>
                </a:pPr>
                <a:endParaRPr lang="en-US" b="1" baseline="300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  PV = $1,000 / 1.05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= $822.70                 PV = $1,000 ∙ 0.95238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= $822.70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Skip section 4.3 on more frequent compounding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485900"/>
                <a:ext cx="10986656" cy="4966855"/>
              </a:xfrm>
              <a:blipFill rotWithShape="0">
                <a:blip r:embed="rId2"/>
                <a:stretch>
                  <a:fillRect l="-943" t="-1104" r="-5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80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Annuity Certain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8764" y="1520682"/>
                <a:ext cx="11693236" cy="5119109"/>
              </a:xfrm>
            </p:spPr>
            <p:txBody>
              <a:bodyPr>
                <a:normAutofit/>
              </a:bodyPr>
              <a:lstStyle/>
              <a:p>
                <a:r>
                  <a:rPr lang="en-US" sz="2600" dirty="0" smtClean="0"/>
                  <a:t>What if we want an annual series of n payments?</a:t>
                </a:r>
              </a:p>
              <a:p>
                <a:r>
                  <a:rPr lang="en-US" sz="2600" dirty="0" smtClean="0"/>
                  <a:t>The PV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6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2600" dirty="0" smtClean="0"/>
                  <a:t>PV of each payment</a:t>
                </a:r>
              </a:p>
              <a:p>
                <a:r>
                  <a:rPr lang="en-US" sz="2600" dirty="0" smtClean="0"/>
                  <a:t>For example, here’s the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symbol</a:t>
                </a:r>
                <a:r>
                  <a:rPr lang="en-US" sz="2600" dirty="0" smtClean="0"/>
                  <a:t> &amp;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formula</a:t>
                </a:r>
                <a:r>
                  <a:rPr lang="en-US" sz="2600" dirty="0" smtClean="0"/>
                  <a:t> for the PV of a 4-year </a:t>
                </a:r>
                <a:r>
                  <a:rPr lang="en-US" sz="2600" u="sng" dirty="0"/>
                  <a:t>A</a:t>
                </a:r>
                <a:r>
                  <a:rPr lang="en-US" sz="2600" u="sng" dirty="0" smtClean="0"/>
                  <a:t>nnuity Immediate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                      </a:t>
                </a:r>
                <a:r>
                  <a:rPr lang="en-US" sz="2400" dirty="0" smtClean="0"/>
                  <a:t>where payments are at </a:t>
                </a:r>
                <a:r>
                  <a:rPr lang="en-US" sz="2400" u="sng" dirty="0" smtClean="0">
                    <a:solidFill>
                      <a:srgbClr val="FF0000"/>
                    </a:solidFill>
                  </a:rPr>
                  <a:t>end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smtClean="0"/>
                  <a:t>of each year</a:t>
                </a:r>
                <a:endParaRPr lang="en-US" sz="24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2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600" dirty="0" smtClean="0">
                    <a:solidFill>
                      <a:srgbClr val="FF0000"/>
                    </a:solidFill>
                  </a:rPr>
                  <a:t>Always draw a time-line to help your understanding, and put asterisk where you are</a:t>
                </a:r>
                <a:endParaRPr lang="en-US" sz="26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8764" y="1520682"/>
                <a:ext cx="11693236" cy="5119109"/>
              </a:xfrm>
              <a:blipFill rotWithShape="0">
                <a:blip r:embed="rId2"/>
                <a:stretch>
                  <a:fillRect l="-938" t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970" y="3082709"/>
            <a:ext cx="9817630" cy="199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01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Closed formula for an Annuity Immediate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14719" y="1610591"/>
                <a:ext cx="10962090" cy="4844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An open formula with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2200" dirty="0" smtClean="0"/>
                  <a:t>is not easy to work with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For example, if n = 100, you’d have to calculate 100 terms!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So we use algebra to simplify it to the following closed formula</a:t>
                </a:r>
              </a:p>
              <a:p>
                <a:endParaRPr lang="en-US" sz="22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4|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limLoc m:val="subSup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sSup>
                          <m:sSup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nary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2200" dirty="0" smtClean="0"/>
                  <a:t> </a:t>
                </a:r>
              </a:p>
              <a:p>
                <a:endParaRPr lang="en-US" sz="2200" dirty="0" smtClean="0"/>
              </a:p>
              <a:p>
                <a:endParaRPr lang="en-US" sz="2200" dirty="0" smtClean="0"/>
              </a:p>
              <a:p>
                <a:r>
                  <a:rPr lang="en-US" sz="1600" dirty="0" smtClean="0"/>
                  <a:t>using</a:t>
                </a:r>
                <a:r>
                  <a:rPr lang="en-US" sz="2200" dirty="0" smtClean="0"/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p>
                          <m:sSup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=</m:t>
                        </m:r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nary>
                  </m:oMath>
                </a14:m>
                <a:endParaRPr lang="en-US" sz="1600" dirty="0" smtClean="0"/>
              </a:p>
              <a:p>
                <a:endParaRPr lang="en-US" sz="1600" dirty="0" smtClean="0"/>
              </a:p>
              <a:p>
                <a:r>
                  <a:rPr lang="en-US" sz="1600" dirty="0" smtClean="0"/>
                  <a:t>You </a:t>
                </a:r>
                <a:r>
                  <a:rPr lang="en-US" sz="1600" dirty="0"/>
                  <a:t>should know this formula from </a:t>
                </a:r>
                <a:r>
                  <a:rPr lang="en-US" sz="1600" dirty="0" err="1"/>
                  <a:t>Calc</a:t>
                </a:r>
                <a:r>
                  <a:rPr lang="en-US" sz="1600" dirty="0"/>
                  <a:t> II.  If not, you </a:t>
                </a:r>
                <a:r>
                  <a:rPr lang="en-US" sz="1600" dirty="0" smtClean="0"/>
                  <a:t>probably know </a:t>
                </a:r>
                <a:r>
                  <a:rPr lang="en-US" sz="1600" dirty="0"/>
                  <a:t>the sum of an infinite series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nary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1600" dirty="0"/>
                  <a:t> </a:t>
                </a:r>
              </a:p>
              <a:p>
                <a:r>
                  <a:rPr lang="en-US" sz="1600" dirty="0"/>
                  <a:t>Then the above formula starts the series at t = n and chops off the series after the m</a:t>
                </a:r>
                <a:r>
                  <a:rPr lang="en-US" sz="1600" baseline="30000" dirty="0"/>
                  <a:t>th</a:t>
                </a:r>
                <a:r>
                  <a:rPr lang="en-US" sz="1600" dirty="0"/>
                  <a:t> one.  This may be the most important formula for actuaries to know, so you better memorize it. </a:t>
                </a:r>
              </a:p>
              <a:p>
                <a:endParaRPr lang="en-US" sz="2200" dirty="0" smtClean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719" y="1610591"/>
                <a:ext cx="10962090" cy="4844852"/>
              </a:xfrm>
              <a:prstGeom prst="rect">
                <a:avLst/>
              </a:prstGeom>
              <a:blipFill rotWithShape="0">
                <a:blip r:embed="rId2"/>
                <a:stretch>
                  <a:fillRect l="-612" t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4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Annuity Immediate formulas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7819" y="1825625"/>
                <a:ext cx="11606646" cy="4928466"/>
              </a:xfrm>
            </p:spPr>
            <p:txBody>
              <a:bodyPr>
                <a:normAutofit/>
              </a:bodyPr>
              <a:lstStyle/>
              <a:p>
                <a:r>
                  <a:rPr lang="en-US" b="1" i="1" dirty="0" smtClean="0"/>
                  <a:t>So, in general: </a:t>
                </a:r>
              </a:p>
              <a:p>
                <a:endParaRPr lang="en-US" b="1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acc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| 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% 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</m:e>
                      </m:nary>
                      <m:r>
                        <a:rPr lang="en-US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sz="1700" b="1" dirty="0" smtClean="0"/>
                  <a:t>The open formula is just as important as the closed formula</a:t>
                </a:r>
              </a:p>
              <a:p>
                <a:pPr marL="0" indent="0">
                  <a:buNone/>
                </a:pPr>
                <a:r>
                  <a:rPr lang="en-US" sz="1700" dirty="0" smtClean="0"/>
                  <a:t>For example: what is the PV, if i = 0%?</a:t>
                </a:r>
              </a:p>
              <a:p>
                <a:pPr marL="0" indent="0">
                  <a:buNone/>
                </a:pPr>
                <a:r>
                  <a:rPr lang="en-US" sz="1700" dirty="0" smtClean="0"/>
                  <a:t>You can’t use the closed formula, as it would equal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7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1700" dirty="0" smtClean="0"/>
                  <a:t> unless you know </a:t>
                </a:r>
                <a:r>
                  <a:rPr lang="en-US" sz="1700" dirty="0" err="1" smtClean="0"/>
                  <a:t>L’Hospital’s</a:t>
                </a:r>
                <a:r>
                  <a:rPr lang="en-US" sz="1700" dirty="0" smtClean="0"/>
                  <a:t> Rule</a:t>
                </a:r>
              </a:p>
              <a:p>
                <a:pPr marL="0" indent="0">
                  <a:buNone/>
                </a:pPr>
                <a:r>
                  <a:rPr lang="en-US" sz="1700" dirty="0" smtClean="0"/>
                  <a:t>Using the summation formula is easy since 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7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7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1+0</m:t>
                        </m:r>
                      </m:den>
                    </m:f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=1, </m:t>
                    </m:r>
                    <m:r>
                      <m:rPr>
                        <m:sty m:val="p"/>
                      </m:rPr>
                      <a:rPr lang="en-US" sz="1700" b="0" i="0" smtClean="0">
                        <a:latin typeface="Cambria Math" panose="02040503050406030204" pitchFamily="18" charset="0"/>
                      </a:rPr>
                      <m:t>so</m:t>
                    </m:r>
                    <m:r>
                      <a:rPr lang="en-US" sz="17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700" b="0" i="0" smtClean="0">
                        <a:latin typeface="Cambria Math" panose="02040503050406030204" pitchFamily="18" charset="0"/>
                      </a:rPr>
                      <m:t>PV</m:t>
                    </m:r>
                    <m:r>
                      <a:rPr lang="en-US" sz="1700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1700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700" b="1" i="1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7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7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700" b="1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sz="1700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lang="en-US" sz="17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7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  <m:sup>
                            <m:r>
                              <a:rPr lang="en-US" sz="1700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</m:e>
                    </m:nary>
                    <m:r>
                      <a:rPr lang="en-US" sz="1700" b="0" i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1700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endParaRPr lang="en-US" sz="1700" dirty="0" smtClean="0"/>
              </a:p>
              <a:p>
                <a:pPr marL="0" indent="0">
                  <a:buNone/>
                </a:pPr>
                <a:r>
                  <a:rPr lang="en-US" sz="1700" dirty="0" smtClean="0"/>
                  <a:t>That makes sense. If a bank doesn’t give any interest, you need $4 to pay $1 for 4 years.</a:t>
                </a:r>
              </a:p>
              <a:p>
                <a:pPr marL="0" indent="0">
                  <a:buNone/>
                </a:pPr>
                <a:r>
                  <a:rPr lang="en-US" sz="1700" dirty="0" smtClean="0"/>
                  <a:t>Also, the open formula helps you see easily that i ↗ implies </a:t>
                </a:r>
                <a:r>
                  <a:rPr lang="en-US" sz="1700" dirty="0">
                    <a:solidFill>
                      <a:prstClr val="black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1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1700" dirty="0" smtClean="0"/>
                  <a:t> ↘ implies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acc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| 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% </m:t>
                        </m:r>
                      </m:sub>
                    </m:sSub>
                  </m:oMath>
                </a14:m>
                <a:r>
                  <a:rPr lang="en-US" sz="1700" dirty="0" smtClean="0"/>
                  <a:t> ↘</a:t>
                </a:r>
                <a:endParaRPr lang="en-US" sz="17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7819" y="1825625"/>
                <a:ext cx="11606646" cy="4928466"/>
              </a:xfrm>
              <a:blipFill rotWithShape="0">
                <a:blip r:embed="rId2"/>
                <a:stretch>
                  <a:fillRect l="-945" t="-1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687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Perpetuities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7819" y="1825625"/>
                <a:ext cx="11606646" cy="4928466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A Perpetuity Immediate pays $1 at </a:t>
                </a:r>
                <a:r>
                  <a:rPr lang="en-US" dirty="0"/>
                  <a:t>t</a:t>
                </a:r>
                <a:r>
                  <a:rPr lang="en-US" dirty="0" smtClean="0"/>
                  <a:t>he end of year forever.  What is the PV? </a:t>
                </a:r>
              </a:p>
              <a:p>
                <a:endParaRPr lang="en-US" b="1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e>
                          </m:acc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| 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% 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</m:e>
                      </m:nary>
                      <m:r>
                        <a:rPr lang="en-US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sz="2200" b="1" dirty="0" smtClean="0"/>
              </a:p>
              <a:p>
                <a:pPr marL="0" indent="0">
                  <a:buNone/>
                </a:pPr>
                <a:r>
                  <a:rPr lang="en-US" sz="2200" b="1" dirty="0" smtClean="0"/>
                  <a:t>For example, if i = 5%, then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1" i="1">
                                <a:latin typeface="Cambria Math" panose="02040503050406030204" pitchFamily="18" charset="0"/>
                              </a:rPr>
                              <m:t>∞</m:t>
                            </m:r>
                          </m:e>
                        </m:acc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| </m:t>
                        </m:r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% </m:t>
                        </m:r>
                      </m:sub>
                    </m:sSub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𝟎𝟓</m:t>
                        </m:r>
                      </m:den>
                    </m:f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𝟐𝟎</m:t>
                    </m:r>
                  </m:oMath>
                </a14:m>
                <a:endParaRPr lang="en-US" sz="2200" b="1" dirty="0" smtClean="0"/>
              </a:p>
              <a:p>
                <a:pPr marL="0" indent="0">
                  <a:buNone/>
                </a:pPr>
                <a:r>
                  <a:rPr lang="en-US" sz="2200" dirty="0" smtClean="0"/>
                  <a:t>If you have $20, you can earn (and thus pay ) $20 ∙ 5% = $1 at the end of every year and still have your $20 to earn $1 of interest for next year’s payment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7819" y="1825625"/>
                <a:ext cx="11606646" cy="4928466"/>
              </a:xfrm>
              <a:blipFill rotWithShape="0">
                <a:blip r:embed="rId2"/>
                <a:stretch>
                  <a:fillRect l="-945" t="-1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4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319</Words>
  <Application>Microsoft Office PowerPoint</Application>
  <PresentationFormat>Widescreen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RM 214: Intro to Actuarial Science &amp; Probability Theory</vt:lpstr>
      <vt:lpstr>Time Value of Money</vt:lpstr>
      <vt:lpstr>4.1 Accumulation of Money</vt:lpstr>
      <vt:lpstr>4.1 Accumulation of Money (con’t.)</vt:lpstr>
      <vt:lpstr>4.2 Discounting to get Present Values</vt:lpstr>
      <vt:lpstr>4.4 Annuity Certain</vt:lpstr>
      <vt:lpstr>4.4 Closed formula for an Annuity Immediate</vt:lpstr>
      <vt:lpstr>4.4 Annuity Immediate formulas</vt:lpstr>
      <vt:lpstr>4.4 Perpetuities</vt:lpstr>
      <vt:lpstr>4.4 Accumulated Value of Annuities</vt:lpstr>
      <vt:lpstr>4.4 Accumulated Value of Annuities</vt:lpstr>
    </vt:vector>
  </TitlesOfParts>
  <Company>Penn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297: Intro to Actuarial Science &amp; Probability Theory</dc:title>
  <dc:creator>Ron Gebhardtsbauer</dc:creator>
  <cp:lastModifiedBy>Ron Gebhardtsbauer</cp:lastModifiedBy>
  <cp:revision>45</cp:revision>
  <cp:lastPrinted>2017-06-15T22:11:01Z</cp:lastPrinted>
  <dcterms:created xsi:type="dcterms:W3CDTF">2017-01-17T16:49:06Z</dcterms:created>
  <dcterms:modified xsi:type="dcterms:W3CDTF">2018-08-13T19:18:23Z</dcterms:modified>
</cp:coreProperties>
</file>