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4" r:id="rId15"/>
    <p:sldId id="268" r:id="rId16"/>
    <p:sldId id="270" r:id="rId17"/>
    <p:sldId id="272"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78"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C8B7848-B2EB-4043-B34A-B3F0B45CE6F3}"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A24C6-C23B-4D89-94D3-05D095FA5C9A}"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8B7848-B2EB-4043-B34A-B3F0B45CE6F3}"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A24C6-C23B-4D89-94D3-05D095FA5C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8B7848-B2EB-4043-B34A-B3F0B45CE6F3}" type="datetimeFigureOut">
              <a:rPr lang="en-US" smtClean="0"/>
              <a:t>10/24/2016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10A24C6-C23B-4D89-94D3-05D095FA5C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C8B7848-B2EB-4043-B34A-B3F0B45CE6F3}"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A24C6-C23B-4D89-94D3-05D095FA5C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C8B7848-B2EB-4043-B34A-B3F0B45CE6F3}"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A24C6-C23B-4D89-94D3-05D095FA5C9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C8B7848-B2EB-4043-B34A-B3F0B45CE6F3}"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A24C6-C23B-4D89-94D3-05D095FA5C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C8B7848-B2EB-4043-B34A-B3F0B45CE6F3}"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0A24C6-C23B-4D89-94D3-05D095FA5C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C8B7848-B2EB-4043-B34A-B3F0B45CE6F3}"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0A24C6-C23B-4D89-94D3-05D095FA5C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B7848-B2EB-4043-B34A-B3F0B45CE6F3}"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0A24C6-C23B-4D89-94D3-05D095FA5C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C8B7848-B2EB-4043-B34A-B3F0B45CE6F3}"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A24C6-C23B-4D89-94D3-05D095FA5C9A}"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C8B7848-B2EB-4043-B34A-B3F0B45CE6F3}" type="datetimeFigureOut">
              <a:rPr lang="en-US" smtClean="0"/>
              <a:t>10/24/2016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10A24C6-C23B-4D89-94D3-05D095FA5C9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C8B7848-B2EB-4043-B34A-B3F0B45CE6F3}" type="datetimeFigureOut">
              <a:rPr lang="en-US" smtClean="0"/>
              <a:t>10/24/2016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10A24C6-C23B-4D89-94D3-05D095FA5C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Continuous Distributions</a:t>
            </a:r>
            <a:endParaRPr lang="en-US" dirty="0"/>
          </a:p>
        </p:txBody>
      </p:sp>
      <p:sp>
        <p:nvSpPr>
          <p:cNvPr id="3" name="Subtitle 2"/>
          <p:cNvSpPr>
            <a:spLocks noGrp="1"/>
          </p:cNvSpPr>
          <p:nvPr>
            <p:ph type="subTitle" idx="1"/>
          </p:nvPr>
        </p:nvSpPr>
        <p:spPr/>
        <p:txBody>
          <a:bodyPr>
            <a:normAutofit/>
          </a:bodyPr>
          <a:lstStyle/>
          <a:p>
            <a:r>
              <a:rPr lang="en-US" sz="2800" dirty="0" smtClean="0"/>
              <a:t>Section 07</a:t>
            </a:r>
            <a:endParaRPr lang="en-US" sz="2800" dirty="0"/>
          </a:p>
        </p:txBody>
      </p:sp>
    </p:spTree>
    <p:extLst>
      <p:ext uri="{BB962C8B-B14F-4D97-AF65-F5344CB8AC3E}">
        <p14:creationId xmlns:p14="http://schemas.microsoft.com/office/powerpoint/2010/main" val="4053887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Gamma</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Parameters:</a:t>
                </a:r>
              </a:p>
              <a:p>
                <a:pPr lvl="1"/>
                <a:r>
                  <a:rPr lang="en-US" dirty="0" smtClean="0"/>
                  <a:t>α and </a:t>
                </a:r>
                <a:r>
                  <a:rPr lang="el-GR" dirty="0" smtClean="0"/>
                  <a:t>β</a:t>
                </a:r>
                <a:endParaRPr lang="en-US" dirty="0" smtClean="0"/>
              </a:p>
              <a:p>
                <a14:m>
                  <m:oMath xmlns:m="http://schemas.openxmlformats.org/officeDocument/2006/math">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m:rPr>
                                <m:sty m:val="p"/>
                              </m:rPr>
                              <a:rPr lang="el-GR" b="0" i="1" smtClean="0">
                                <a:latin typeface="Cambria Math"/>
                              </a:rPr>
                              <m:t>β</m:t>
                            </m:r>
                          </m:e>
                          <m:sup>
                            <m:r>
                              <m:rPr>
                                <m:sty m:val="p"/>
                              </m:rPr>
                              <a:rPr lang="el-GR" b="0" i="1" smtClean="0">
                                <a:latin typeface="Cambria Math"/>
                              </a:rPr>
                              <m:t>α</m:t>
                            </m:r>
                          </m:sup>
                        </m:sSup>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𝑥</m:t>
                            </m:r>
                          </m:e>
                          <m:sup>
                            <m:r>
                              <m:rPr>
                                <m:sty m:val="p"/>
                              </m:rPr>
                              <a:rPr lang="el-GR" b="0" i="1" smtClean="0">
                                <a:latin typeface="Cambria Math"/>
                              </a:rPr>
                              <m:t>α</m:t>
                            </m:r>
                            <m:r>
                              <a:rPr lang="en-US" b="0" i="1" smtClean="0">
                                <a:latin typeface="Cambria Math"/>
                              </a:rPr>
                              <m:t>−1</m:t>
                            </m:r>
                          </m:sup>
                        </m:sSup>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m:t>
                            </m:r>
                            <m:r>
                              <m:rPr>
                                <m:sty m:val="p"/>
                              </m:rPr>
                              <a:rPr lang="el-GR" b="0" i="1" smtClean="0">
                                <a:latin typeface="Cambria Math"/>
                              </a:rPr>
                              <m:t>β</m:t>
                            </m:r>
                            <m:r>
                              <a:rPr lang="en-US" b="0" i="1" smtClean="0">
                                <a:latin typeface="Cambria Math"/>
                              </a:rPr>
                              <m:t>𝑥</m:t>
                            </m:r>
                          </m:sup>
                        </m:sSup>
                      </m:num>
                      <m:den>
                        <m:r>
                          <m:rPr>
                            <m:sty m:val="p"/>
                          </m:rPr>
                          <a:rPr lang="el-GR" b="0" i="1" smtClean="0">
                            <a:latin typeface="Cambria Math"/>
                          </a:rPr>
                          <m:t>Γ</m:t>
                        </m:r>
                        <m:r>
                          <a:rPr lang="en-US" b="0" i="1" smtClean="0">
                            <a:latin typeface="Cambria Math"/>
                          </a:rPr>
                          <m:t>(</m:t>
                        </m:r>
                        <m:r>
                          <m:rPr>
                            <m:sty m:val="p"/>
                          </m:rPr>
                          <a:rPr lang="el-GR" b="0" i="1" smtClean="0">
                            <a:latin typeface="Cambria Math"/>
                          </a:rPr>
                          <m:t>α</m:t>
                        </m:r>
                        <m:r>
                          <a:rPr lang="en-US" b="0" i="1" smtClean="0">
                            <a:latin typeface="Cambria Math"/>
                          </a:rPr>
                          <m:t>)</m:t>
                        </m:r>
                      </m:den>
                    </m:f>
                  </m:oMath>
                </a14:m>
                <a:r>
                  <a:rPr lang="en-US" dirty="0" smtClean="0"/>
                  <a:t> for x&gt;0 only</a:t>
                </a:r>
              </a:p>
              <a:p>
                <a:pPr lvl="1"/>
                <a14:m>
                  <m:oMath xmlns:m="http://schemas.openxmlformats.org/officeDocument/2006/math">
                    <m:r>
                      <m:rPr>
                        <m:sty m:val="p"/>
                      </m:rPr>
                      <a:rPr lang="el-GR" i="1" smtClean="0">
                        <a:latin typeface="Cambria Math"/>
                      </a:rPr>
                      <m:t>Γ</m:t>
                    </m:r>
                    <m:d>
                      <m:dPr>
                        <m:ctrlPr>
                          <a:rPr lang="en-US" b="0" i="1" smtClean="0">
                            <a:latin typeface="Cambria Math" panose="02040503050406030204" pitchFamily="18" charset="0"/>
                          </a:rPr>
                        </m:ctrlPr>
                      </m:dPr>
                      <m:e>
                        <m:r>
                          <a:rPr lang="en-US" b="0" i="1" smtClean="0">
                            <a:latin typeface="Cambria Math"/>
                          </a:rPr>
                          <m:t>𝑛</m:t>
                        </m:r>
                      </m:e>
                    </m:d>
                    <m:r>
                      <a:rPr lang="en-US" b="0" i="1" smtClean="0">
                        <a:latin typeface="Cambria Math"/>
                      </a:rPr>
                      <m:t>=</m:t>
                    </m:r>
                    <m:d>
                      <m:dPr>
                        <m:ctrlPr>
                          <a:rPr lang="en-US" b="0" i="1" smtClean="0">
                            <a:latin typeface="Cambria Math" panose="02040503050406030204" pitchFamily="18" charset="0"/>
                          </a:rPr>
                        </m:ctrlPr>
                      </m:dPr>
                      <m:e>
                        <m:r>
                          <a:rPr lang="en-US" b="0" i="1" smtClean="0">
                            <a:latin typeface="Cambria Math"/>
                          </a:rPr>
                          <m:t>𝑛</m:t>
                        </m:r>
                        <m:r>
                          <a:rPr lang="en-US" b="0" i="1" smtClean="0">
                            <a:latin typeface="Cambria Math"/>
                          </a:rPr>
                          <m:t>−1</m:t>
                        </m:r>
                      </m:e>
                    </m:d>
                    <m:r>
                      <a:rPr lang="en-US" b="0" i="1" smtClean="0">
                        <a:latin typeface="Cambria Math"/>
                      </a:rPr>
                      <m:t>!</m:t>
                    </m:r>
                  </m:oMath>
                </a14:m>
                <a:r>
                  <a:rPr lang="en-US" dirty="0" smtClean="0"/>
                  <a:t>  for positive integers n</a:t>
                </a:r>
              </a:p>
              <a:p>
                <a14:m>
                  <m:oMath xmlns:m="http://schemas.openxmlformats.org/officeDocument/2006/math">
                    <m:r>
                      <a:rPr lang="en-US" b="0" i="1" smtClean="0">
                        <a:latin typeface="Cambria Math"/>
                      </a:rPr>
                      <m:t>𝐸</m:t>
                    </m:r>
                    <m:d>
                      <m:dPr>
                        <m:ctrlPr>
                          <a:rPr lang="en-US" b="0" i="1" smtClean="0">
                            <a:latin typeface="Cambria Math" panose="02040503050406030204" pitchFamily="18" charset="0"/>
                          </a:rPr>
                        </m:ctrlPr>
                      </m:dPr>
                      <m:e>
                        <m:r>
                          <a:rPr lang="en-US" b="0" i="1" smtClean="0">
                            <a:latin typeface="Cambria Math"/>
                          </a:rPr>
                          <m:t>𝑋</m:t>
                        </m:r>
                      </m:e>
                    </m:d>
                    <m:r>
                      <a:rPr lang="en-US" b="0" i="1" smtClean="0">
                        <a:latin typeface="Cambria Math"/>
                      </a:rPr>
                      <m:t>=</m:t>
                    </m:r>
                    <m:f>
                      <m:fPr>
                        <m:ctrlPr>
                          <a:rPr lang="en-US" b="0" i="1" smtClean="0">
                            <a:latin typeface="Cambria Math" panose="02040503050406030204" pitchFamily="18" charset="0"/>
                          </a:rPr>
                        </m:ctrlPr>
                      </m:fPr>
                      <m:num>
                        <m:r>
                          <m:rPr>
                            <m:sty m:val="p"/>
                          </m:rPr>
                          <a:rPr lang="el-GR" b="0" i="1" smtClean="0">
                            <a:latin typeface="Cambria Math"/>
                          </a:rPr>
                          <m:t>α</m:t>
                        </m:r>
                      </m:num>
                      <m:den>
                        <m:r>
                          <m:rPr>
                            <m:sty m:val="p"/>
                          </m:rPr>
                          <a:rPr lang="el-GR" b="0" i="1" smtClean="0">
                            <a:latin typeface="Cambria Math"/>
                          </a:rPr>
                          <m:t>β</m:t>
                        </m:r>
                      </m:den>
                    </m:f>
                  </m:oMath>
                </a14:m>
                <a:endParaRPr lang="en-US" dirty="0" smtClean="0"/>
              </a:p>
              <a:p>
                <a14:m>
                  <m:oMath xmlns:m="http://schemas.openxmlformats.org/officeDocument/2006/math">
                    <m:r>
                      <a:rPr lang="en-US" b="0" i="1" smtClean="0">
                        <a:latin typeface="Cambria Math"/>
                      </a:rPr>
                      <m:t>𝑉𝑎𝑟</m:t>
                    </m:r>
                    <m:d>
                      <m:dPr>
                        <m:ctrlPr>
                          <a:rPr lang="en-US" b="0" i="1" smtClean="0">
                            <a:latin typeface="Cambria Math" panose="02040503050406030204" pitchFamily="18" charset="0"/>
                          </a:rPr>
                        </m:ctrlPr>
                      </m:dPr>
                      <m:e>
                        <m:r>
                          <a:rPr lang="en-US" b="0" i="1" smtClean="0">
                            <a:latin typeface="Cambria Math"/>
                          </a:rPr>
                          <m:t>𝑋</m:t>
                        </m:r>
                      </m:e>
                    </m:d>
                    <m:r>
                      <a:rPr lang="en-US" b="0" i="1" smtClean="0">
                        <a:latin typeface="Cambria Math"/>
                      </a:rPr>
                      <m:t>=</m:t>
                    </m:r>
                    <m:f>
                      <m:fPr>
                        <m:ctrlPr>
                          <a:rPr lang="en-US" b="0" i="1" smtClean="0">
                            <a:latin typeface="Cambria Math" panose="02040503050406030204" pitchFamily="18" charset="0"/>
                          </a:rPr>
                        </m:ctrlPr>
                      </m:fPr>
                      <m:num>
                        <m:r>
                          <m:rPr>
                            <m:sty m:val="p"/>
                          </m:rPr>
                          <a:rPr lang="el-GR" b="0" i="1" smtClean="0">
                            <a:latin typeface="Cambria Math"/>
                          </a:rPr>
                          <m:t>α</m:t>
                        </m:r>
                      </m:num>
                      <m:den>
                        <m:sSup>
                          <m:sSupPr>
                            <m:ctrlPr>
                              <a:rPr lang="en-US" b="0" i="1" smtClean="0">
                                <a:latin typeface="Cambria Math" panose="02040503050406030204" pitchFamily="18" charset="0"/>
                              </a:rPr>
                            </m:ctrlPr>
                          </m:sSupPr>
                          <m:e>
                            <m:r>
                              <m:rPr>
                                <m:sty m:val="p"/>
                              </m:rPr>
                              <a:rPr lang="el-GR" b="0" i="1" smtClean="0">
                                <a:latin typeface="Cambria Math"/>
                              </a:rPr>
                              <m:t>β</m:t>
                            </m:r>
                          </m:e>
                          <m:sup>
                            <m:r>
                              <a:rPr lang="en-US" b="0" i="1" smtClean="0">
                                <a:latin typeface="Cambria Math"/>
                              </a:rPr>
                              <m:t>2</m:t>
                            </m:r>
                          </m:sup>
                        </m:sSup>
                      </m:den>
                    </m:f>
                  </m:oMath>
                </a14:m>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6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4544961" y="5029199"/>
                <a:ext cx="3962400" cy="77790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14:m>
                  <m:oMath xmlns:m="http://schemas.openxmlformats.org/officeDocument/2006/math">
                    <m:sSub>
                      <m:sSubPr>
                        <m:ctrlPr>
                          <a:rPr lang="en-US" sz="2800" i="1">
                            <a:latin typeface="Cambria Math" panose="02040503050406030204" pitchFamily="18" charset="0"/>
                          </a:rPr>
                        </m:ctrlPr>
                      </m:sSubPr>
                      <m:e>
                        <m:r>
                          <a:rPr lang="en-US" sz="2800" i="1">
                            <a:latin typeface="Cambria Math"/>
                          </a:rPr>
                          <m:t>𝑀</m:t>
                        </m:r>
                      </m:e>
                      <m:sub>
                        <m:r>
                          <a:rPr lang="en-US" sz="2800" i="1">
                            <a:latin typeface="Cambria Math"/>
                          </a:rPr>
                          <m:t>𝑋</m:t>
                        </m:r>
                      </m:sub>
                    </m:sSub>
                    <m:d>
                      <m:dPr>
                        <m:ctrlPr>
                          <a:rPr lang="en-US" sz="2800" i="1">
                            <a:latin typeface="Cambria Math" panose="02040503050406030204" pitchFamily="18" charset="0"/>
                          </a:rPr>
                        </m:ctrlPr>
                      </m:dPr>
                      <m:e>
                        <m:r>
                          <a:rPr lang="en-US" sz="2800" i="1">
                            <a:latin typeface="Cambria Math"/>
                          </a:rPr>
                          <m:t>𝑡</m:t>
                        </m:r>
                      </m:e>
                    </m:d>
                    <m:r>
                      <a:rPr lang="en-US" sz="2800" i="1">
                        <a:latin typeface="Cambria Math"/>
                      </a:rPr>
                      <m:t>= </m:t>
                    </m:r>
                    <m:sSup>
                      <m:sSupPr>
                        <m:ctrlPr>
                          <a:rPr lang="en-US" sz="2800" i="1">
                            <a:latin typeface="Cambria Math" panose="02040503050406030204" pitchFamily="18" charset="0"/>
                          </a:rPr>
                        </m:ctrlPr>
                      </m:sSupPr>
                      <m:e>
                        <m:r>
                          <a:rPr lang="en-US" sz="2800" i="1">
                            <a:latin typeface="Cambria Math"/>
                          </a:rPr>
                          <m:t>(</m:t>
                        </m:r>
                        <m:f>
                          <m:fPr>
                            <m:ctrlPr>
                              <a:rPr lang="en-US" sz="2800" i="1">
                                <a:latin typeface="Cambria Math" panose="02040503050406030204" pitchFamily="18" charset="0"/>
                              </a:rPr>
                            </m:ctrlPr>
                          </m:fPr>
                          <m:num>
                            <m:r>
                              <a:rPr lang="en-US" sz="2800" i="1">
                                <a:latin typeface="Cambria Math"/>
                                <a:ea typeface="Cambria Math"/>
                              </a:rPr>
                              <m:t>𝛽</m:t>
                            </m:r>
                          </m:num>
                          <m:den>
                            <m:r>
                              <a:rPr lang="en-US" sz="2800" i="1">
                                <a:latin typeface="Cambria Math"/>
                                <a:ea typeface="Cambria Math"/>
                              </a:rPr>
                              <m:t>𝛽</m:t>
                            </m:r>
                            <m:r>
                              <a:rPr lang="en-US" sz="2800" i="1">
                                <a:latin typeface="Cambria Math"/>
                                <a:ea typeface="Cambria Math"/>
                              </a:rPr>
                              <m:t>−</m:t>
                            </m:r>
                            <m:r>
                              <a:rPr lang="en-US" sz="2800" i="1">
                                <a:latin typeface="Cambria Math"/>
                                <a:ea typeface="Cambria Math"/>
                              </a:rPr>
                              <m:t>𝑡</m:t>
                            </m:r>
                          </m:den>
                        </m:f>
                        <m:r>
                          <a:rPr lang="en-US" sz="2800" i="1">
                            <a:latin typeface="Cambria Math"/>
                          </a:rPr>
                          <m:t>)</m:t>
                        </m:r>
                      </m:e>
                      <m:sup>
                        <m:r>
                          <a:rPr lang="en-US" sz="2800" i="1">
                            <a:latin typeface="Cambria Math"/>
                            <a:ea typeface="Cambria Math"/>
                          </a:rPr>
                          <m:t>𝛼</m:t>
                        </m:r>
                      </m:sup>
                    </m:sSup>
                  </m:oMath>
                </a14:m>
                <a:r>
                  <a:rPr lang="en-US" sz="2800" dirty="0"/>
                  <a:t>  for t&lt;</a:t>
                </a:r>
                <a:r>
                  <a:rPr lang="el-GR" sz="2800" dirty="0" smtClean="0">
                    <a:latin typeface="Calibri"/>
                  </a:rPr>
                  <a:t>β</a:t>
                </a:r>
                <a:endParaRPr lang="en-US"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4544961" y="5029199"/>
                <a:ext cx="3962400" cy="777905"/>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50385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Likelihood of Distributions</a:t>
            </a:r>
            <a:endParaRPr lang="en-US" dirty="0"/>
          </a:p>
        </p:txBody>
      </p:sp>
      <p:sp>
        <p:nvSpPr>
          <p:cNvPr id="3" name="Content Placeholder 2"/>
          <p:cNvSpPr>
            <a:spLocks noGrp="1"/>
          </p:cNvSpPr>
          <p:nvPr>
            <p:ph idx="1"/>
          </p:nvPr>
        </p:nvSpPr>
        <p:spPr/>
        <p:txBody>
          <a:bodyPr/>
          <a:lstStyle/>
          <a:p>
            <a:r>
              <a:rPr lang="en-US" dirty="0" smtClean="0"/>
              <a:t>DEFINITELY know</a:t>
            </a:r>
          </a:p>
          <a:p>
            <a:pPr lvl="1"/>
            <a:r>
              <a:rPr lang="en-US" dirty="0" smtClean="0"/>
              <a:t>Uniform</a:t>
            </a:r>
          </a:p>
          <a:p>
            <a:pPr lvl="1"/>
            <a:r>
              <a:rPr lang="en-US" dirty="0" smtClean="0"/>
              <a:t>Normal</a:t>
            </a:r>
          </a:p>
          <a:p>
            <a:pPr lvl="1"/>
            <a:r>
              <a:rPr lang="en-US" dirty="0" smtClean="0"/>
              <a:t>Exponential</a:t>
            </a:r>
          </a:p>
          <a:p>
            <a:r>
              <a:rPr lang="en-US" dirty="0" smtClean="0"/>
              <a:t>Try to know</a:t>
            </a:r>
          </a:p>
          <a:p>
            <a:pPr lvl="1"/>
            <a:r>
              <a:rPr lang="en-US" dirty="0" smtClean="0"/>
              <a:t>Gamma</a:t>
            </a:r>
            <a:endParaRPr lang="en-US" dirty="0"/>
          </a:p>
        </p:txBody>
      </p:sp>
    </p:spTree>
    <p:extLst>
      <p:ext uri="{BB962C8B-B14F-4D97-AF65-F5344CB8AC3E}">
        <p14:creationId xmlns:p14="http://schemas.microsoft.com/office/powerpoint/2010/main" val="1973567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Actex</a:t>
            </a:r>
            <a:r>
              <a:rPr lang="en-US" dirty="0" smtClean="0"/>
              <a:t>, Ex 7-6, </a:t>
            </a:r>
            <a:r>
              <a:rPr lang="en-US" dirty="0" err="1" smtClean="0"/>
              <a:t>pg</a:t>
            </a:r>
            <a:r>
              <a:rPr lang="en-US" dirty="0" smtClean="0"/>
              <a:t> 212</a:t>
            </a:r>
            <a:endParaRPr lang="en-US" dirty="0"/>
          </a:p>
        </p:txBody>
      </p:sp>
      <p:sp>
        <p:nvSpPr>
          <p:cNvPr id="3" name="Content Placeholder 2"/>
          <p:cNvSpPr>
            <a:spLocks noGrp="1"/>
          </p:cNvSpPr>
          <p:nvPr>
            <p:ph idx="1"/>
          </p:nvPr>
        </p:nvSpPr>
        <p:spPr/>
        <p:txBody>
          <a:bodyPr/>
          <a:lstStyle/>
          <a:p>
            <a:pPr marL="118872" indent="0">
              <a:buNone/>
            </a:pPr>
            <a:r>
              <a:rPr lang="en-US" dirty="0" smtClean="0"/>
              <a:t>A student received a grade of 80 on a math final where the mean grade was 72 and the standard deviation was </a:t>
            </a:r>
            <a:r>
              <a:rPr lang="en-US" i="1" dirty="0" smtClean="0"/>
              <a:t>s</a:t>
            </a:r>
            <a:r>
              <a:rPr lang="en-US" dirty="0" smtClean="0"/>
              <a:t>. In the statistics final, he received a 90, where the mean grade was 80 and the standard deviation was 15. If the standardized scores (i.e., the scores adjusted to a mean of 0 and standard deviation of 1) were the same in each case, find </a:t>
            </a:r>
            <a:r>
              <a:rPr lang="en-US" i="1" dirty="0" smtClean="0"/>
              <a:t>s</a:t>
            </a:r>
            <a:r>
              <a:rPr lang="en-US" dirty="0" smtClean="0"/>
              <a:t>.</a:t>
            </a:r>
            <a:endParaRPr lang="en-US" dirty="0"/>
          </a:p>
        </p:txBody>
      </p:sp>
    </p:spTree>
    <p:extLst>
      <p:ext uri="{BB962C8B-B14F-4D97-AF65-F5344CB8AC3E}">
        <p14:creationId xmlns:p14="http://schemas.microsoft.com/office/powerpoint/2010/main" val="1411394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Exam, #37</a:t>
            </a:r>
            <a:endParaRPr lang="en-US" dirty="0"/>
          </a:p>
        </p:txBody>
      </p:sp>
      <p:sp>
        <p:nvSpPr>
          <p:cNvPr id="3" name="Content Placeholder 2"/>
          <p:cNvSpPr>
            <a:spLocks noGrp="1"/>
          </p:cNvSpPr>
          <p:nvPr>
            <p:ph idx="1"/>
          </p:nvPr>
        </p:nvSpPr>
        <p:spPr/>
        <p:txBody>
          <a:bodyPr>
            <a:normAutofit lnSpcReduction="10000"/>
          </a:bodyPr>
          <a:lstStyle/>
          <a:p>
            <a:pPr marL="118872" indent="0">
              <a:buNone/>
            </a:pPr>
            <a:r>
              <a:rPr lang="en-US" dirty="0" smtClean="0"/>
              <a:t>The lifetime of a printer costing 200 is exponentially distributed with mean 2 years.</a:t>
            </a:r>
          </a:p>
          <a:p>
            <a:pPr marL="118872" indent="0">
              <a:buNone/>
            </a:pPr>
            <a:endParaRPr lang="en-US" dirty="0"/>
          </a:p>
          <a:p>
            <a:pPr marL="118872" indent="0">
              <a:buNone/>
            </a:pPr>
            <a:r>
              <a:rPr lang="en-US" dirty="0" smtClean="0"/>
              <a:t>The manufacturer agrees to pay a full refund to a buyer if the printer fails during the first year following its purchase, and a one-half refund if it fails during the second year. </a:t>
            </a:r>
          </a:p>
          <a:p>
            <a:pPr marL="118872" indent="0">
              <a:buNone/>
            </a:pPr>
            <a:endParaRPr lang="en-US" dirty="0"/>
          </a:p>
          <a:p>
            <a:pPr marL="118872" indent="0">
              <a:buNone/>
            </a:pPr>
            <a:r>
              <a:rPr lang="en-US" dirty="0" smtClean="0"/>
              <a:t>If the manufacturer sells 100 printers, how much should it expect to pay in refunds?</a:t>
            </a:r>
            <a:endParaRPr lang="en-US" dirty="0"/>
          </a:p>
        </p:txBody>
      </p:sp>
    </p:spTree>
    <p:extLst>
      <p:ext uri="{BB962C8B-B14F-4D97-AF65-F5344CB8AC3E}">
        <p14:creationId xmlns:p14="http://schemas.microsoft.com/office/powerpoint/2010/main" val="1880983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Exam #57</a:t>
            </a:r>
            <a:endParaRPr lang="en-US" dirty="0"/>
          </a:p>
        </p:txBody>
      </p:sp>
      <p:sp>
        <p:nvSpPr>
          <p:cNvPr id="3" name="Content Placeholder 2"/>
          <p:cNvSpPr>
            <a:spLocks noGrp="1"/>
          </p:cNvSpPr>
          <p:nvPr>
            <p:ph idx="1"/>
          </p:nvPr>
        </p:nvSpPr>
        <p:spPr/>
        <p:txBody>
          <a:bodyPr/>
          <a:lstStyle/>
          <a:p>
            <a:pPr marL="118872" indent="0">
              <a:buNone/>
            </a:pPr>
            <a:r>
              <a:rPr lang="en-US" dirty="0" smtClean="0"/>
              <a:t>An actuary determines that the claim size for a certain class of accidents is a random variable, X, with a moment generating function</a:t>
            </a:r>
          </a:p>
          <a:p>
            <a:pPr marL="118872" indent="0">
              <a:buNone/>
            </a:pPr>
            <a:endParaRPr lang="en-US" dirty="0"/>
          </a:p>
          <a:p>
            <a:pPr marL="118872" indent="0">
              <a:buNone/>
            </a:pPr>
            <a:r>
              <a:rPr lang="en-US" dirty="0" smtClean="0"/>
              <a:t>M(t) = 1/(1-2500t)^4</a:t>
            </a:r>
          </a:p>
          <a:p>
            <a:pPr marL="118872" indent="0">
              <a:buNone/>
            </a:pPr>
            <a:endParaRPr lang="en-US" dirty="0"/>
          </a:p>
          <a:p>
            <a:pPr marL="118872" indent="0">
              <a:buNone/>
            </a:pPr>
            <a:r>
              <a:rPr lang="en-US" dirty="0" smtClean="0"/>
              <a:t>Calculate the standard deviation of the claim size for this class of accidents.</a:t>
            </a:r>
            <a:endParaRPr lang="en-US" dirty="0"/>
          </a:p>
        </p:txBody>
      </p:sp>
    </p:spTree>
    <p:extLst>
      <p:ext uri="{BB962C8B-B14F-4D97-AF65-F5344CB8AC3E}">
        <p14:creationId xmlns:p14="http://schemas.microsoft.com/office/powerpoint/2010/main" val="2029227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Exam, #88</a:t>
            </a:r>
            <a:endParaRPr lang="en-US" dirty="0"/>
          </a:p>
        </p:txBody>
      </p:sp>
      <p:sp>
        <p:nvSpPr>
          <p:cNvPr id="3" name="Content Placeholder 2"/>
          <p:cNvSpPr>
            <a:spLocks noGrp="1"/>
          </p:cNvSpPr>
          <p:nvPr>
            <p:ph idx="1"/>
          </p:nvPr>
        </p:nvSpPr>
        <p:spPr/>
        <p:txBody>
          <a:bodyPr>
            <a:normAutofit fontScale="92500" lnSpcReduction="20000"/>
          </a:bodyPr>
          <a:lstStyle/>
          <a:p>
            <a:pPr marL="118872" indent="0">
              <a:buNone/>
            </a:pPr>
            <a:r>
              <a:rPr lang="en-US" dirty="0" smtClean="0"/>
              <a:t>The waiting time for the first claim from a good driver and the waiting time for the first claim from a bad driver are independent and follow exponential distributions with means 6 years and 3 years, respectively.</a:t>
            </a:r>
          </a:p>
          <a:p>
            <a:pPr marL="118872" indent="0">
              <a:buNone/>
            </a:pPr>
            <a:endParaRPr lang="en-US" dirty="0"/>
          </a:p>
          <a:p>
            <a:pPr marL="118872" indent="0">
              <a:buNone/>
            </a:pPr>
            <a:r>
              <a:rPr lang="en-US" dirty="0" smtClean="0"/>
              <a:t>What is the probability that the first claim from a good driver will be filed within 3 years and the first claim from a bad driver will be filed within 2 years?</a:t>
            </a:r>
          </a:p>
          <a:p>
            <a:pPr marL="118872" indent="0">
              <a:buNone/>
            </a:pPr>
            <a:endParaRPr lang="en-US" dirty="0"/>
          </a:p>
          <a:p>
            <a:pPr marL="118872" indent="0">
              <a:buNone/>
            </a:pPr>
            <a:r>
              <a:rPr lang="en-US" dirty="0" smtClean="0"/>
              <a:t>Write as an expression, not a value</a:t>
            </a:r>
          </a:p>
        </p:txBody>
      </p:sp>
    </p:spTree>
    <p:extLst>
      <p:ext uri="{BB962C8B-B14F-4D97-AF65-F5344CB8AC3E}">
        <p14:creationId xmlns:p14="http://schemas.microsoft.com/office/powerpoint/2010/main" val="1192581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Exam #87</a:t>
            </a:r>
            <a:endParaRPr lang="en-US" dirty="0"/>
          </a:p>
        </p:txBody>
      </p:sp>
      <p:sp>
        <p:nvSpPr>
          <p:cNvPr id="3" name="Content Placeholder 2"/>
          <p:cNvSpPr>
            <a:spLocks noGrp="1"/>
          </p:cNvSpPr>
          <p:nvPr>
            <p:ph idx="1"/>
          </p:nvPr>
        </p:nvSpPr>
        <p:spPr/>
        <p:txBody>
          <a:bodyPr>
            <a:normAutofit fontScale="92500" lnSpcReduction="20000"/>
          </a:bodyPr>
          <a:lstStyle/>
          <a:p>
            <a:pPr marL="118872" indent="0">
              <a:buNone/>
            </a:pPr>
            <a:r>
              <a:rPr lang="en-US" dirty="0" smtClean="0"/>
              <a:t>In an analysis of healthcare data, ages have been rounded to the nearest multiple of 5 years. The difference between the true age and the rounded age is assumed to be uniformly distributed on the interval from -2.5 years to 2.5 years. The healthcare data are based on a random sample of 48 people.</a:t>
            </a:r>
          </a:p>
          <a:p>
            <a:pPr marL="118872" indent="0">
              <a:buNone/>
            </a:pPr>
            <a:endParaRPr lang="en-US" dirty="0"/>
          </a:p>
          <a:p>
            <a:pPr marL="118872" indent="0">
              <a:buNone/>
            </a:pPr>
            <a:r>
              <a:rPr lang="en-US" dirty="0" smtClean="0"/>
              <a:t>Calculate the approximate probability that the mean of the rounded ages is within 0.25 years of the mean of the true ages</a:t>
            </a:r>
            <a:endParaRPr lang="en-US" dirty="0"/>
          </a:p>
        </p:txBody>
      </p:sp>
    </p:spTree>
    <p:extLst>
      <p:ext uri="{BB962C8B-B14F-4D97-AF65-F5344CB8AC3E}">
        <p14:creationId xmlns:p14="http://schemas.microsoft.com/office/powerpoint/2010/main" val="2041776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Exam #186</a:t>
            </a:r>
            <a:endParaRPr lang="en-US" dirty="0"/>
          </a:p>
        </p:txBody>
      </p:sp>
      <p:sp>
        <p:nvSpPr>
          <p:cNvPr id="3" name="Content Placeholder 2"/>
          <p:cNvSpPr>
            <a:spLocks noGrp="1"/>
          </p:cNvSpPr>
          <p:nvPr>
            <p:ph idx="1"/>
          </p:nvPr>
        </p:nvSpPr>
        <p:spPr/>
        <p:txBody>
          <a:bodyPr/>
          <a:lstStyle/>
          <a:p>
            <a:pPr marL="118872" indent="0">
              <a:buNone/>
            </a:pPr>
            <a:r>
              <a:rPr lang="en-US" dirty="0" smtClean="0"/>
              <a:t>The minimum force required to break a particular type of cable is normally distributed with mean 12,432 and standard deviation 25. A random sample of 400 cables of this type is selected.</a:t>
            </a:r>
          </a:p>
          <a:p>
            <a:pPr marL="118872" indent="0">
              <a:buNone/>
            </a:pPr>
            <a:endParaRPr lang="en-US" dirty="0"/>
          </a:p>
          <a:p>
            <a:pPr marL="118872" indent="0">
              <a:buNone/>
            </a:pPr>
            <a:r>
              <a:rPr lang="en-US" dirty="0" smtClean="0"/>
              <a:t>Calculate the probability that at least 349 of the selected cables will not break under a force of 12,400.</a:t>
            </a:r>
            <a:endParaRPr lang="en-US" dirty="0"/>
          </a:p>
        </p:txBody>
      </p:sp>
    </p:spTree>
    <p:extLst>
      <p:ext uri="{BB962C8B-B14F-4D97-AF65-F5344CB8AC3E}">
        <p14:creationId xmlns:p14="http://schemas.microsoft.com/office/powerpoint/2010/main" val="997324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Exam #203</a:t>
            </a:r>
            <a:endParaRPr lang="en-US" dirty="0"/>
          </a:p>
        </p:txBody>
      </p:sp>
      <p:sp>
        <p:nvSpPr>
          <p:cNvPr id="3" name="Content Placeholder 2"/>
          <p:cNvSpPr>
            <a:spLocks noGrp="1"/>
          </p:cNvSpPr>
          <p:nvPr>
            <p:ph idx="1"/>
          </p:nvPr>
        </p:nvSpPr>
        <p:spPr/>
        <p:txBody>
          <a:bodyPr/>
          <a:lstStyle/>
          <a:p>
            <a:pPr marL="118872" indent="0">
              <a:buNone/>
            </a:pPr>
            <a:r>
              <a:rPr lang="en-US" dirty="0" smtClean="0"/>
              <a:t>A machine has two components and fails when both components fail. The number of years from now until the first component fails, X, and the number of years from now until the machine fails, Y, are random variables with joint density function f(</a:t>
            </a:r>
            <a:r>
              <a:rPr lang="en-US" dirty="0" err="1" smtClean="0"/>
              <a:t>x,y</a:t>
            </a:r>
            <a:r>
              <a:rPr lang="en-US" dirty="0" smtClean="0"/>
              <a:t>) = 1/18 * </a:t>
            </a:r>
            <a:r>
              <a:rPr lang="en-US" dirty="0" err="1" smtClean="0"/>
              <a:t>exp</a:t>
            </a:r>
            <a:r>
              <a:rPr lang="en-US" dirty="0" smtClean="0"/>
              <a:t>[-(</a:t>
            </a:r>
            <a:r>
              <a:rPr lang="en-US" dirty="0" err="1" smtClean="0"/>
              <a:t>x+y</a:t>
            </a:r>
            <a:r>
              <a:rPr lang="en-US" dirty="0" smtClean="0"/>
              <a:t>)/6], for 0&lt;x&lt;y, and 0 otherwise.</a:t>
            </a:r>
          </a:p>
          <a:p>
            <a:pPr marL="118872" indent="0">
              <a:buNone/>
            </a:pPr>
            <a:endParaRPr lang="en-US" dirty="0"/>
          </a:p>
          <a:p>
            <a:pPr marL="118872" indent="0">
              <a:buNone/>
            </a:pPr>
            <a:r>
              <a:rPr lang="en-US" dirty="0" smtClean="0"/>
              <a:t>Calculate </a:t>
            </a:r>
            <a:r>
              <a:rPr lang="en-US" dirty="0" err="1" smtClean="0"/>
              <a:t>Var</a:t>
            </a:r>
            <a:r>
              <a:rPr lang="en-US" dirty="0" smtClean="0"/>
              <a:t>(Y|X=2).</a:t>
            </a:r>
            <a:endParaRPr lang="en-US" dirty="0"/>
          </a:p>
        </p:txBody>
      </p:sp>
    </p:spTree>
    <p:extLst>
      <p:ext uri="{BB962C8B-B14F-4D97-AF65-F5344CB8AC3E}">
        <p14:creationId xmlns:p14="http://schemas.microsoft.com/office/powerpoint/2010/main" val="3573608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Uniform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x has equal probability over entire interval</a:t>
                </a:r>
              </a:p>
              <a:p>
                <a:r>
                  <a:rPr lang="en-US" dirty="0" smtClean="0"/>
                  <a:t>Parameters:</a:t>
                </a:r>
              </a:p>
              <a:p>
                <a:pPr lvl="1"/>
                <a:r>
                  <a:rPr lang="en-US" dirty="0" smtClean="0"/>
                  <a:t>a – beginning of interval</a:t>
                </a:r>
              </a:p>
              <a:p>
                <a:pPr lvl="1"/>
                <a:r>
                  <a:rPr lang="en-US" dirty="0" smtClean="0"/>
                  <a:t>b – end of interval</a:t>
                </a:r>
              </a:p>
              <a:p>
                <a14:m>
                  <m:oMath xmlns:m="http://schemas.openxmlformats.org/officeDocument/2006/math">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𝑏</m:t>
                        </m:r>
                        <m:r>
                          <a:rPr lang="en-US" b="0" i="1" smtClean="0">
                            <a:latin typeface="Cambria Math"/>
                          </a:rPr>
                          <m:t>−</m:t>
                        </m:r>
                        <m:r>
                          <a:rPr lang="en-US" b="0" i="1" smtClean="0">
                            <a:latin typeface="Cambria Math"/>
                          </a:rPr>
                          <m:t>𝑎</m:t>
                        </m:r>
                      </m:den>
                    </m:f>
                  </m:oMath>
                </a14:m>
                <a:endParaRPr lang="en-US" dirty="0" smtClean="0"/>
              </a:p>
              <a:p>
                <a14:m>
                  <m:oMath xmlns:m="http://schemas.openxmlformats.org/officeDocument/2006/math">
                    <m:r>
                      <a:rPr lang="en-US" b="0" i="1" smtClean="0">
                        <a:latin typeface="Cambria Math"/>
                      </a:rPr>
                      <m:t>𝐸</m:t>
                    </m:r>
                    <m:d>
                      <m:dPr>
                        <m:ctrlPr>
                          <a:rPr lang="en-US" b="0" i="1" smtClean="0">
                            <a:latin typeface="Cambria Math" panose="02040503050406030204" pitchFamily="18" charset="0"/>
                          </a:rPr>
                        </m:ctrlPr>
                      </m:dPr>
                      <m:e>
                        <m:r>
                          <a:rPr lang="en-US" b="0" i="1" smtClean="0">
                            <a:latin typeface="Cambria Math"/>
                          </a:rPr>
                          <m:t>𝑋</m:t>
                        </m:r>
                      </m:e>
                    </m:d>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𝑎</m:t>
                        </m:r>
                        <m:r>
                          <a:rPr lang="en-US" b="0" i="1" smtClean="0">
                            <a:latin typeface="Cambria Math"/>
                          </a:rPr>
                          <m:t>+</m:t>
                        </m:r>
                        <m:r>
                          <a:rPr lang="en-US" b="0" i="1" smtClean="0">
                            <a:latin typeface="Cambria Math"/>
                          </a:rPr>
                          <m:t>𝑏</m:t>
                        </m:r>
                      </m:num>
                      <m:den>
                        <m:r>
                          <a:rPr lang="en-US" b="0" i="1" smtClean="0">
                            <a:latin typeface="Cambria Math"/>
                          </a:rPr>
                          <m:t>2</m:t>
                        </m:r>
                      </m:den>
                    </m:f>
                  </m:oMath>
                </a14:m>
                <a:endParaRPr lang="en-US" dirty="0" smtClean="0"/>
              </a:p>
              <a:p>
                <a14:m>
                  <m:oMath xmlns:m="http://schemas.openxmlformats.org/officeDocument/2006/math">
                    <m:r>
                      <a:rPr lang="en-US" b="0" i="1" smtClean="0">
                        <a:latin typeface="Cambria Math"/>
                      </a:rPr>
                      <m:t>𝑉𝑎𝑟</m:t>
                    </m:r>
                    <m:d>
                      <m:dPr>
                        <m:ctrlPr>
                          <a:rPr lang="en-US" b="0" i="1" smtClean="0">
                            <a:latin typeface="Cambria Math" panose="02040503050406030204" pitchFamily="18" charset="0"/>
                          </a:rPr>
                        </m:ctrlPr>
                      </m:dPr>
                      <m:e>
                        <m:r>
                          <a:rPr lang="en-US" b="0" i="1" smtClean="0">
                            <a:latin typeface="Cambria Math"/>
                          </a:rPr>
                          <m:t>𝑋</m:t>
                        </m:r>
                      </m:e>
                    </m:d>
                    <m:r>
                      <a:rPr lang="en-US" b="0" i="1" smtClean="0">
                        <a:latin typeface="Cambria Math"/>
                      </a:rPr>
                      <m:t>=</m:t>
                    </m:r>
                    <m:f>
                      <m:fPr>
                        <m:ctrlPr>
                          <a:rPr lang="en-US" b="0" i="1" smtClean="0">
                            <a:latin typeface="Cambria Math" panose="02040503050406030204" pitchFamily="18" charset="0"/>
                          </a:rPr>
                        </m:ctrlPr>
                      </m:fPr>
                      <m:num>
                        <m:sSup>
                          <m:sSupPr>
                            <m:ctrlPr>
                              <a:rPr lang="en-US" b="0" i="1" smtClean="0">
                                <a:latin typeface="Cambria Math" panose="02040503050406030204" pitchFamily="18" charset="0"/>
                              </a:rPr>
                            </m:ctrlPr>
                          </m:sSupPr>
                          <m:e>
                            <m:r>
                              <a:rPr lang="en-US" b="0" i="1" smtClean="0">
                                <a:latin typeface="Cambria Math"/>
                              </a:rPr>
                              <m:t>(</m:t>
                            </m:r>
                            <m:r>
                              <a:rPr lang="en-US" b="0" i="1" smtClean="0">
                                <a:latin typeface="Cambria Math"/>
                              </a:rPr>
                              <m:t>𝑏</m:t>
                            </m:r>
                            <m:r>
                              <a:rPr lang="en-US" b="0" i="1" smtClean="0">
                                <a:latin typeface="Cambria Math"/>
                              </a:rPr>
                              <m:t>−</m:t>
                            </m:r>
                            <m:r>
                              <a:rPr lang="en-US" b="0" i="1" smtClean="0">
                                <a:latin typeface="Cambria Math"/>
                              </a:rPr>
                              <m:t>𝑎</m:t>
                            </m:r>
                            <m:r>
                              <a:rPr lang="en-US" b="0" i="1" smtClean="0">
                                <a:latin typeface="Cambria Math"/>
                              </a:rPr>
                              <m:t>)</m:t>
                            </m:r>
                          </m:e>
                          <m:sup>
                            <m:r>
                              <a:rPr lang="en-US" b="0" i="1" smtClean="0">
                                <a:latin typeface="Cambria Math"/>
                              </a:rPr>
                              <m:t>2</m:t>
                            </m:r>
                          </m:sup>
                        </m:sSup>
                      </m:num>
                      <m:den>
                        <m:r>
                          <a:rPr lang="en-US" b="0" i="1" smtClean="0">
                            <a:latin typeface="Cambria Math"/>
                          </a:rPr>
                          <m:t>12</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659"/>
                </a:stretch>
              </a:blipFill>
            </p:spPr>
            <p:txBody>
              <a:bodyPr/>
              <a:lstStyle/>
              <a:p>
                <a:r>
                  <a:rPr lang="en-US">
                    <a:noFill/>
                  </a:rPr>
                  <a:t> </a:t>
                </a:r>
              </a:p>
            </p:txBody>
          </p:sp>
        </mc:Fallback>
      </mc:AlternateContent>
    </p:spTree>
    <p:extLst>
      <p:ext uri="{BB962C8B-B14F-4D97-AF65-F5344CB8AC3E}">
        <p14:creationId xmlns:p14="http://schemas.microsoft.com/office/powerpoint/2010/main" val="3085165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US" dirty="0" smtClean="0"/>
                  <a:t>Parameters:</a:t>
                </a:r>
              </a:p>
              <a:p>
                <a:pPr lvl="1"/>
                <a:r>
                  <a:rPr lang="en-US" dirty="0" smtClean="0">
                    <a:latin typeface="Calibri"/>
                  </a:rPr>
                  <a:t>μ – mean</a:t>
                </a:r>
              </a:p>
              <a:p>
                <a:pPr lvl="1"/>
                <a:r>
                  <a:rPr lang="el-GR" dirty="0" smtClean="0">
                    <a:latin typeface="Calibri"/>
                  </a:rPr>
                  <a:t>σ</a:t>
                </a:r>
                <a:r>
                  <a:rPr lang="en-US" baseline="-25000" dirty="0" smtClean="0">
                    <a:latin typeface="Calibri"/>
                  </a:rPr>
                  <a:t>2</a:t>
                </a:r>
                <a:r>
                  <a:rPr lang="en-US" dirty="0" smtClean="0">
                    <a:latin typeface="Calibri"/>
                  </a:rPr>
                  <a:t> – variance </a:t>
                </a:r>
              </a:p>
              <a:p>
                <a:pPr lvl="1"/>
                <a:r>
                  <a:rPr lang="en-US" dirty="0" smtClean="0"/>
                  <a:t>n – sample size</a:t>
                </a:r>
              </a:p>
              <a:p>
                <a14:m>
                  <m:oMath xmlns:m="http://schemas.openxmlformats.org/officeDocument/2006/math">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ea typeface="Cambria Math"/>
                          </a:rPr>
                          <m:t>𝜎</m:t>
                        </m:r>
                        <m:rad>
                          <m:radPr>
                            <m:degHide m:val="on"/>
                            <m:ctrlPr>
                              <a:rPr lang="en-US" b="0" i="1" smtClean="0">
                                <a:latin typeface="Cambria Math" panose="02040503050406030204" pitchFamily="18" charset="0"/>
                                <a:ea typeface="Cambria Math"/>
                              </a:rPr>
                            </m:ctrlPr>
                          </m:radPr>
                          <m:deg/>
                          <m:e>
                            <m:r>
                              <a:rPr lang="en-US" b="0" i="1" smtClean="0">
                                <a:latin typeface="Cambria Math"/>
                                <a:ea typeface="Cambria Math"/>
                              </a:rPr>
                              <m:t>2</m:t>
                            </m:r>
                            <m:r>
                              <a:rPr lang="en-US" b="0" i="1" smtClean="0">
                                <a:latin typeface="Cambria Math"/>
                                <a:ea typeface="Cambria Math"/>
                              </a:rPr>
                              <m:t>𝜋</m:t>
                            </m:r>
                          </m:e>
                        </m:rad>
                      </m:den>
                    </m:f>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𝑒</m:t>
                        </m:r>
                      </m:e>
                      <m:sup>
                        <m:f>
                          <m:fPr>
                            <m:ctrlPr>
                              <a:rPr lang="en-US" b="0" i="1" smtClean="0">
                                <a:latin typeface="Cambria Math" panose="02040503050406030204" pitchFamily="18" charset="0"/>
                              </a:rPr>
                            </m:ctrlPr>
                          </m:fPr>
                          <m:num>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m:t>
                                </m:r>
                                <m:r>
                                  <a:rPr lang="en-US" b="0" i="1" smtClean="0">
                                    <a:latin typeface="Cambria Math"/>
                                  </a:rPr>
                                  <m:t>𝑥</m:t>
                                </m:r>
                                <m:r>
                                  <a:rPr lang="en-US" b="0" i="1" smtClean="0">
                                    <a:latin typeface="Cambria Math"/>
                                  </a:rPr>
                                  <m:t>−</m:t>
                                </m:r>
                                <m:r>
                                  <a:rPr lang="en-US" b="0" i="1" smtClean="0">
                                    <a:latin typeface="Cambria Math"/>
                                    <a:ea typeface="Cambria Math"/>
                                  </a:rPr>
                                  <m:t>𝜇</m:t>
                                </m:r>
                                <m:r>
                                  <a:rPr lang="en-US" b="0" i="1" smtClean="0">
                                    <a:latin typeface="Cambria Math"/>
                                    <a:ea typeface="Cambria Math"/>
                                  </a:rPr>
                                  <m:t>)</m:t>
                                </m:r>
                              </m:e>
                              <m:sup>
                                <m:r>
                                  <a:rPr lang="en-US" b="0" i="1" smtClean="0">
                                    <a:latin typeface="Cambria Math"/>
                                  </a:rPr>
                                  <m:t>2</m:t>
                                </m:r>
                              </m:sup>
                            </m:sSup>
                          </m:num>
                          <m:den>
                            <m:r>
                              <a:rPr lang="en-US" b="0" i="1" smtClean="0">
                                <a:latin typeface="Cambria Math"/>
                              </a:rPr>
                              <m:t>2</m:t>
                            </m:r>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den>
                        </m:f>
                      </m:sup>
                    </m:sSup>
                  </m:oMath>
                </a14:m>
                <a:endParaRPr lang="en-US" dirty="0" smtClean="0"/>
              </a:p>
              <a:p>
                <a14:m>
                  <m:oMath xmlns:m="http://schemas.openxmlformats.org/officeDocument/2006/math">
                    <m:r>
                      <a:rPr lang="en-US" b="0" i="1" smtClean="0">
                        <a:latin typeface="Cambria Math"/>
                      </a:rPr>
                      <m:t>𝐸</m:t>
                    </m:r>
                    <m:d>
                      <m:dPr>
                        <m:ctrlPr>
                          <a:rPr lang="en-US" b="0" i="1" smtClean="0">
                            <a:latin typeface="Cambria Math" panose="02040503050406030204" pitchFamily="18" charset="0"/>
                          </a:rPr>
                        </m:ctrlPr>
                      </m:dPr>
                      <m:e>
                        <m:r>
                          <a:rPr lang="en-US" b="0" i="1" smtClean="0">
                            <a:latin typeface="Cambria Math"/>
                          </a:rPr>
                          <m:t>𝑋</m:t>
                        </m:r>
                      </m:e>
                    </m:d>
                    <m:r>
                      <a:rPr lang="en-US" b="0" i="1" smtClean="0">
                        <a:latin typeface="Cambria Math"/>
                      </a:rPr>
                      <m:t>=</m:t>
                    </m:r>
                    <m:r>
                      <a:rPr lang="en-US" b="0" i="1" smtClean="0">
                        <a:latin typeface="Cambria Math"/>
                        <a:ea typeface="Cambria Math"/>
                      </a:rPr>
                      <m:t>𝜇</m:t>
                    </m:r>
                  </m:oMath>
                </a14:m>
                <a:endParaRPr lang="en-US" dirty="0" smtClean="0"/>
              </a:p>
              <a:p>
                <a14:m>
                  <m:oMath xmlns:m="http://schemas.openxmlformats.org/officeDocument/2006/math">
                    <m:r>
                      <a:rPr lang="en-US" b="0" i="1" smtClean="0">
                        <a:latin typeface="Cambria Math"/>
                      </a:rPr>
                      <m:t>𝑉𝑎𝑟</m:t>
                    </m:r>
                    <m:d>
                      <m:dPr>
                        <m:ctrlPr>
                          <a:rPr lang="en-US" b="0" i="1" smtClean="0">
                            <a:latin typeface="Cambria Math" panose="02040503050406030204" pitchFamily="18" charset="0"/>
                          </a:rPr>
                        </m:ctrlPr>
                      </m:dPr>
                      <m:e>
                        <m:r>
                          <a:rPr lang="en-US" b="0" i="1" smtClean="0">
                            <a:latin typeface="Cambria Math"/>
                          </a:rPr>
                          <m:t>𝑋</m:t>
                        </m:r>
                      </m:e>
                    </m:d>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ea typeface="Cambria Math"/>
                          </a:rPr>
                          <m:t>𝜎</m:t>
                        </m:r>
                      </m:e>
                      <m:sup>
                        <m:r>
                          <a:rPr lang="en-US" b="0" i="1" smtClean="0">
                            <a:latin typeface="Cambria Math"/>
                          </a:rPr>
                          <m:t>2</m:t>
                        </m:r>
                      </m:sup>
                    </m:sSup>
                  </m:oMath>
                </a14:m>
                <a:endParaRPr lang="en-US" dirty="0" smtClean="0"/>
              </a:p>
              <a:p>
                <a:endParaRPr lang="en-US" dirty="0" smtClean="0"/>
              </a:p>
              <a:p>
                <a:r>
                  <a:rPr lang="en-US" dirty="0" smtClean="0"/>
                  <a:t>Standard normal distribution is </a:t>
                </a:r>
                <a14:m>
                  <m:oMath xmlns:m="http://schemas.openxmlformats.org/officeDocument/2006/math">
                    <m:r>
                      <a:rPr lang="en-US" b="0" i="1" smtClean="0">
                        <a:latin typeface="Cambria Math"/>
                      </a:rPr>
                      <m:t>𝑍</m:t>
                    </m:r>
                    <m:r>
                      <a:rPr lang="en-US" b="0" i="1" smtClean="0">
                        <a:latin typeface="Cambria Math"/>
                      </a:rPr>
                      <m:t>~(0,1)</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1581" b="-527"/>
                </a:stretch>
              </a:blipFill>
            </p:spPr>
            <p:txBody>
              <a:bodyPr/>
              <a:lstStyle/>
              <a:p>
                <a:r>
                  <a:rPr lang="en-US">
                    <a:noFill/>
                  </a:rPr>
                  <a:t> </a:t>
                </a:r>
              </a:p>
            </p:txBody>
          </p:sp>
        </mc:Fallback>
      </mc:AlternateContent>
    </p:spTree>
    <p:extLst>
      <p:ext uri="{BB962C8B-B14F-4D97-AF65-F5344CB8AC3E}">
        <p14:creationId xmlns:p14="http://schemas.microsoft.com/office/powerpoint/2010/main" val="228761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 things to do with the Normal Distribution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Standardizing</a:t>
                </a:r>
              </a:p>
              <a:p>
                <a:pPr lvl="1"/>
                <a:r>
                  <a:rPr lang="en-US" dirty="0" smtClean="0"/>
                  <a:t>Given a normal random variable </a:t>
                </a:r>
                <a14:m>
                  <m:oMath xmlns:m="http://schemas.openxmlformats.org/officeDocument/2006/math">
                    <m:r>
                      <a:rPr lang="en-US" b="0" i="1" smtClean="0">
                        <a:latin typeface="Cambria Math"/>
                      </a:rPr>
                      <m:t>𝑋</m:t>
                    </m:r>
                    <m:r>
                      <a:rPr lang="en-US" b="0" i="1" smtClean="0">
                        <a:latin typeface="Cambria Math"/>
                        <a:ea typeface="Cambria Math"/>
                      </a:rPr>
                      <m:t>~</m:t>
                    </m:r>
                    <m:r>
                      <a:rPr lang="en-US" b="0" i="1" smtClean="0">
                        <a:latin typeface="Cambria Math"/>
                        <a:ea typeface="Cambria Math"/>
                      </a:rPr>
                      <m:t>𝑁</m:t>
                    </m:r>
                    <m:r>
                      <a:rPr lang="en-US" b="0" i="1" smtClean="0">
                        <a:latin typeface="Cambria Math"/>
                        <a:ea typeface="Cambria Math"/>
                      </a:rPr>
                      <m:t>(</m:t>
                    </m:r>
                    <m:r>
                      <a:rPr lang="en-US" b="0" i="1" smtClean="0">
                        <a:latin typeface="Cambria Math"/>
                        <a:ea typeface="Cambria Math"/>
                      </a:rPr>
                      <m:t>𝜇</m:t>
                    </m:r>
                    <m:r>
                      <a:rPr lang="en-US" b="0" i="1" smtClean="0">
                        <a:latin typeface="Cambria Math"/>
                        <a:ea typeface="Cambria Math"/>
                      </a:rPr>
                      <m:t>,</m:t>
                    </m:r>
                    <m:sSup>
                      <m:sSupPr>
                        <m:ctrlPr>
                          <a:rPr lang="en-US" b="0" i="1" smtClean="0">
                            <a:latin typeface="Cambria Math" panose="02040503050406030204" pitchFamily="18" charset="0"/>
                            <a:ea typeface="Cambria Math"/>
                          </a:rPr>
                        </m:ctrlPr>
                      </m:sSupPr>
                      <m:e>
                        <m:r>
                          <a:rPr lang="en-US" b="0" i="1" smtClean="0">
                            <a:latin typeface="Cambria Math"/>
                            <a:ea typeface="Cambria Math"/>
                          </a:rPr>
                          <m:t>𝜎</m:t>
                        </m:r>
                      </m:e>
                      <m:sup>
                        <m:r>
                          <a:rPr lang="en-US" b="0" i="1" smtClean="0">
                            <a:latin typeface="Cambria Math"/>
                            <a:ea typeface="Cambria Math"/>
                          </a:rPr>
                          <m:t>2</m:t>
                        </m:r>
                      </m:sup>
                    </m:sSup>
                    <m:r>
                      <a:rPr lang="en-US" b="0" i="1" smtClean="0">
                        <a:latin typeface="Cambria Math"/>
                        <a:ea typeface="Cambria Math"/>
                      </a:rPr>
                      <m:t>)</m:t>
                    </m:r>
                  </m:oMath>
                </a14:m>
                <a:r>
                  <a:rPr lang="en-US" dirty="0" smtClean="0"/>
                  <a:t>, find </a:t>
                </a:r>
                <a14:m>
                  <m:oMath xmlns:m="http://schemas.openxmlformats.org/officeDocument/2006/math">
                    <m:r>
                      <a:rPr lang="en-US" b="0" i="1" smtClean="0">
                        <a:latin typeface="Cambria Math"/>
                      </a:rPr>
                      <m:t>𝑃</m:t>
                    </m:r>
                    <m:r>
                      <a:rPr lang="en-US" b="0" i="1" smtClean="0">
                        <a:latin typeface="Cambria Math"/>
                      </a:rPr>
                      <m:t>(</m:t>
                    </m:r>
                    <m:r>
                      <a:rPr lang="en-US" b="0" i="1" smtClean="0">
                        <a:latin typeface="Cambria Math"/>
                      </a:rPr>
                      <m:t>𝑟</m:t>
                    </m:r>
                    <m:r>
                      <a:rPr lang="en-US" b="0" i="1" smtClean="0">
                        <a:latin typeface="Cambria Math"/>
                      </a:rPr>
                      <m:t>&lt;</m:t>
                    </m:r>
                    <m:r>
                      <a:rPr lang="en-US" b="0" i="1" smtClean="0">
                        <a:latin typeface="Cambria Math"/>
                      </a:rPr>
                      <m:t>𝑋</m:t>
                    </m:r>
                    <m:r>
                      <a:rPr lang="en-US" b="0" i="1" smtClean="0">
                        <a:latin typeface="Cambria Math"/>
                      </a:rPr>
                      <m:t>&lt;</m:t>
                    </m:r>
                    <m:r>
                      <a:rPr lang="en-US" b="0" i="1" smtClean="0">
                        <a:latin typeface="Cambria Math"/>
                      </a:rPr>
                      <m:t>𝑠</m:t>
                    </m:r>
                    <m:r>
                      <a:rPr lang="en-US" b="0" i="1" smtClean="0">
                        <a:latin typeface="Cambria Math"/>
                      </a:rPr>
                      <m:t>)</m:t>
                    </m:r>
                  </m:oMath>
                </a14:m>
                <a:r>
                  <a:rPr lang="en-US" dirty="0" smtClean="0"/>
                  <a:t> </a:t>
                </a:r>
              </a:p>
              <a:p>
                <a:pPr lvl="1"/>
                <a:r>
                  <a:rPr lang="en-US" dirty="0" smtClean="0"/>
                  <a:t>Define </a:t>
                </a:r>
                <a14:m>
                  <m:oMath xmlns:m="http://schemas.openxmlformats.org/officeDocument/2006/math">
                    <m:r>
                      <a:rPr lang="en-US" b="0" i="1" smtClean="0">
                        <a:latin typeface="Cambria Math"/>
                      </a:rPr>
                      <m:t>𝑍</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𝑋</m:t>
                        </m:r>
                        <m:r>
                          <a:rPr lang="en-US" b="0" i="1" smtClean="0">
                            <a:latin typeface="Cambria Math"/>
                          </a:rPr>
                          <m:t>−</m:t>
                        </m:r>
                        <m:r>
                          <a:rPr lang="en-US" b="0" i="1" smtClean="0">
                            <a:latin typeface="Cambria Math"/>
                            <a:ea typeface="Cambria Math"/>
                          </a:rPr>
                          <m:t>𝜇</m:t>
                        </m:r>
                      </m:num>
                      <m:den>
                        <m:r>
                          <a:rPr lang="en-US" b="0" i="1" smtClean="0">
                            <a:latin typeface="Cambria Math"/>
                            <a:ea typeface="Cambria Math"/>
                          </a:rPr>
                          <m:t>𝜎</m:t>
                        </m:r>
                      </m:den>
                    </m:f>
                  </m:oMath>
                </a14:m>
                <a:endParaRPr lang="en-US" dirty="0" smtClean="0"/>
              </a:p>
              <a:p>
                <a:pPr lvl="1"/>
                <a:r>
                  <a:rPr lang="en-US" dirty="0" smtClean="0"/>
                  <a:t>Then </a:t>
                </a:r>
                <a14:m>
                  <m:oMath xmlns:m="http://schemas.openxmlformats.org/officeDocument/2006/math">
                    <m:r>
                      <a:rPr lang="en-US" b="0" i="1" smtClean="0">
                        <a:latin typeface="Cambria Math"/>
                      </a:rPr>
                      <m:t>𝑃</m:t>
                    </m:r>
                    <m:d>
                      <m:dPr>
                        <m:ctrlPr>
                          <a:rPr lang="en-US" b="0" i="1" smtClean="0">
                            <a:latin typeface="Cambria Math" panose="02040503050406030204" pitchFamily="18" charset="0"/>
                          </a:rPr>
                        </m:ctrlPr>
                      </m:dPr>
                      <m:e>
                        <m:r>
                          <a:rPr lang="en-US" b="0" i="1" smtClean="0">
                            <a:latin typeface="Cambria Math"/>
                          </a:rPr>
                          <m:t>𝑟</m:t>
                        </m:r>
                        <m:r>
                          <a:rPr lang="en-US" b="0" i="1" smtClean="0">
                            <a:latin typeface="Cambria Math"/>
                          </a:rPr>
                          <m:t>&lt;</m:t>
                        </m:r>
                        <m:r>
                          <a:rPr lang="en-US" b="0" i="1" smtClean="0">
                            <a:latin typeface="Cambria Math"/>
                          </a:rPr>
                          <m:t>𝑋</m:t>
                        </m:r>
                        <m:r>
                          <a:rPr lang="en-US" b="0" i="1" smtClean="0">
                            <a:latin typeface="Cambria Math"/>
                          </a:rPr>
                          <m:t>&lt;</m:t>
                        </m:r>
                        <m:r>
                          <a:rPr lang="en-US" b="0" i="1" smtClean="0">
                            <a:latin typeface="Cambria Math"/>
                          </a:rPr>
                          <m:t>𝑠</m:t>
                        </m:r>
                      </m:e>
                    </m:d>
                    <m:r>
                      <a:rPr lang="en-US" b="0" i="1" smtClean="0">
                        <a:latin typeface="Cambria Math"/>
                      </a:rPr>
                      <m:t>=</m:t>
                    </m:r>
                    <m:r>
                      <a:rPr lang="en-US" b="0" i="1" smtClean="0">
                        <a:latin typeface="Cambria Math"/>
                      </a:rPr>
                      <m:t>𝑃</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𝑟</m:t>
                        </m:r>
                        <m:r>
                          <a:rPr lang="en-US" b="0" i="1" smtClean="0">
                            <a:latin typeface="Cambria Math"/>
                          </a:rPr>
                          <m:t>−</m:t>
                        </m:r>
                        <m:r>
                          <a:rPr lang="en-US" b="0" i="1" smtClean="0">
                            <a:latin typeface="Cambria Math"/>
                            <a:ea typeface="Cambria Math"/>
                          </a:rPr>
                          <m:t>𝜇</m:t>
                        </m:r>
                      </m:num>
                      <m:den>
                        <m:r>
                          <a:rPr lang="en-US" b="0" i="1" smtClean="0">
                            <a:latin typeface="Cambria Math"/>
                            <a:ea typeface="Cambria Math"/>
                          </a:rPr>
                          <m:t>𝜎</m:t>
                        </m:r>
                      </m:den>
                    </m:f>
                    <m:r>
                      <a:rPr lang="en-US" b="0" i="1" smtClean="0">
                        <a:latin typeface="Cambria Math"/>
                      </a:rPr>
                      <m:t>&lt;</m:t>
                    </m:r>
                    <m:f>
                      <m:fPr>
                        <m:ctrlPr>
                          <a:rPr lang="en-US" b="0" i="1" smtClean="0">
                            <a:latin typeface="Cambria Math" panose="02040503050406030204" pitchFamily="18" charset="0"/>
                          </a:rPr>
                        </m:ctrlPr>
                      </m:fPr>
                      <m:num>
                        <m:r>
                          <a:rPr lang="en-US" b="0" i="1" smtClean="0">
                            <a:latin typeface="Cambria Math"/>
                          </a:rPr>
                          <m:t>𝑥</m:t>
                        </m:r>
                        <m:r>
                          <a:rPr lang="en-US" b="0" i="1" smtClean="0">
                            <a:latin typeface="Cambria Math"/>
                          </a:rPr>
                          <m:t>−</m:t>
                        </m:r>
                        <m:r>
                          <a:rPr lang="en-US" b="0" i="1" smtClean="0">
                            <a:latin typeface="Cambria Math"/>
                            <a:ea typeface="Cambria Math"/>
                          </a:rPr>
                          <m:t>𝜇</m:t>
                        </m:r>
                      </m:num>
                      <m:den>
                        <m:r>
                          <a:rPr lang="en-US" b="0" i="1" smtClean="0">
                            <a:latin typeface="Cambria Math"/>
                            <a:ea typeface="Cambria Math"/>
                          </a:rPr>
                          <m:t>𝜎</m:t>
                        </m:r>
                      </m:den>
                    </m:f>
                    <m:r>
                      <a:rPr lang="en-US" b="0" i="1" smtClean="0">
                        <a:latin typeface="Cambria Math"/>
                      </a:rPr>
                      <m:t>&lt;</m:t>
                    </m:r>
                    <m:f>
                      <m:fPr>
                        <m:ctrlPr>
                          <a:rPr lang="en-US" b="0" i="1" smtClean="0">
                            <a:latin typeface="Cambria Math" panose="02040503050406030204" pitchFamily="18" charset="0"/>
                          </a:rPr>
                        </m:ctrlPr>
                      </m:fPr>
                      <m:num>
                        <m:r>
                          <a:rPr lang="en-US" b="0" i="1" smtClean="0">
                            <a:latin typeface="Cambria Math"/>
                          </a:rPr>
                          <m:t>𝑠</m:t>
                        </m:r>
                        <m:r>
                          <a:rPr lang="en-US" b="0" i="1" smtClean="0">
                            <a:latin typeface="Cambria Math"/>
                          </a:rPr>
                          <m:t>−</m:t>
                        </m:r>
                        <m:r>
                          <a:rPr lang="en-US" b="0" i="1" smtClean="0">
                            <a:latin typeface="Cambria Math"/>
                            <a:ea typeface="Cambria Math"/>
                          </a:rPr>
                          <m:t>𝜇</m:t>
                        </m:r>
                      </m:num>
                      <m:den>
                        <m:r>
                          <a:rPr lang="en-US" b="0" i="1" smtClean="0">
                            <a:latin typeface="Cambria Math"/>
                            <a:ea typeface="Cambria Math"/>
                          </a:rPr>
                          <m:t>𝜎</m:t>
                        </m:r>
                      </m:den>
                    </m:f>
                    <m:r>
                      <a:rPr lang="en-US" b="0" i="1" smtClean="0">
                        <a:latin typeface="Cambria Math"/>
                      </a:rPr>
                      <m:t>)</m:t>
                    </m:r>
                  </m:oMath>
                </a14:m>
                <a:endParaRPr lang="en-US" dirty="0" smtClean="0"/>
              </a:p>
              <a:p>
                <a:pPr lvl="1"/>
                <a14:m>
                  <m:oMath xmlns:m="http://schemas.openxmlformats.org/officeDocument/2006/math">
                    <m:r>
                      <a:rPr lang="en-US" i="1">
                        <a:latin typeface="Cambria Math"/>
                      </a:rPr>
                      <m:t>=</m:t>
                    </m:r>
                    <m:r>
                      <a:rPr lang="en-US" i="1">
                        <a:latin typeface="Cambria Math"/>
                      </a:rPr>
                      <m:t>𝑃</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a:rPr>
                              <m:t>𝑟</m:t>
                            </m:r>
                            <m:r>
                              <a:rPr lang="en-US" i="1">
                                <a:latin typeface="Cambria Math"/>
                              </a:rPr>
                              <m:t>−</m:t>
                            </m:r>
                            <m:r>
                              <a:rPr lang="en-US" i="1">
                                <a:latin typeface="Cambria Math"/>
                                <a:ea typeface="Cambria Math"/>
                              </a:rPr>
                              <m:t>𝜇</m:t>
                            </m:r>
                          </m:num>
                          <m:den>
                            <m:r>
                              <a:rPr lang="en-US" i="1">
                                <a:latin typeface="Cambria Math"/>
                                <a:ea typeface="Cambria Math"/>
                              </a:rPr>
                              <m:t>𝜎</m:t>
                            </m:r>
                          </m:den>
                        </m:f>
                        <m:r>
                          <a:rPr lang="en-US" i="1">
                            <a:latin typeface="Cambria Math"/>
                          </a:rPr>
                          <m:t>&lt;</m:t>
                        </m:r>
                        <m:r>
                          <a:rPr lang="en-US" b="0" i="1" smtClean="0">
                            <a:latin typeface="Cambria Math"/>
                          </a:rPr>
                          <m:t>𝑍</m:t>
                        </m:r>
                        <m:r>
                          <a:rPr lang="en-US" i="1">
                            <a:latin typeface="Cambria Math"/>
                          </a:rPr>
                          <m:t>&lt;</m:t>
                        </m:r>
                        <m:f>
                          <m:fPr>
                            <m:ctrlPr>
                              <a:rPr lang="en-US" i="1">
                                <a:latin typeface="Cambria Math" panose="02040503050406030204" pitchFamily="18" charset="0"/>
                              </a:rPr>
                            </m:ctrlPr>
                          </m:fPr>
                          <m:num>
                            <m:r>
                              <a:rPr lang="en-US" i="1">
                                <a:latin typeface="Cambria Math"/>
                              </a:rPr>
                              <m:t>𝑠</m:t>
                            </m:r>
                            <m:r>
                              <a:rPr lang="en-US" i="1">
                                <a:latin typeface="Cambria Math"/>
                              </a:rPr>
                              <m:t>−</m:t>
                            </m:r>
                            <m:r>
                              <a:rPr lang="en-US" i="1">
                                <a:latin typeface="Cambria Math"/>
                                <a:ea typeface="Cambria Math"/>
                              </a:rPr>
                              <m:t>𝜇</m:t>
                            </m:r>
                          </m:num>
                          <m:den>
                            <m:r>
                              <a:rPr lang="en-US" i="1">
                                <a:latin typeface="Cambria Math"/>
                                <a:ea typeface="Cambria Math"/>
                              </a:rPr>
                              <m:t>𝜎</m:t>
                            </m:r>
                          </m:den>
                        </m:f>
                      </m:e>
                    </m:d>
                    <m:r>
                      <a:rPr lang="en-US" b="0" i="1" smtClean="0">
                        <a:latin typeface="Cambria Math"/>
                        <a:ea typeface="Cambria Math"/>
                      </a:rPr>
                      <m:t>=</m:t>
                    </m:r>
                    <m:r>
                      <m:rPr>
                        <m:sty m:val="p"/>
                      </m:rPr>
                      <a:rPr lang="el-GR" b="0" i="1" smtClean="0">
                        <a:latin typeface="Cambria Math"/>
                        <a:ea typeface="Cambria Math"/>
                      </a:rPr>
                      <m:t>φ</m:t>
                    </m:r>
                    <m:d>
                      <m:dPr>
                        <m:ctrlPr>
                          <a:rPr lang="en-US" b="0" i="1" smtClean="0">
                            <a:latin typeface="Cambria Math" panose="02040503050406030204" pitchFamily="18" charset="0"/>
                            <a:ea typeface="Cambria Math"/>
                          </a:rPr>
                        </m:ctrlPr>
                      </m:dPr>
                      <m:e>
                        <m:f>
                          <m:fPr>
                            <m:ctrlPr>
                              <a:rPr lang="en-US" b="0" i="1" smtClean="0">
                                <a:latin typeface="Cambria Math" panose="02040503050406030204" pitchFamily="18" charset="0"/>
                                <a:ea typeface="Cambria Math"/>
                              </a:rPr>
                            </m:ctrlPr>
                          </m:fPr>
                          <m:num>
                            <m:r>
                              <a:rPr lang="en-US" b="0" i="1" smtClean="0">
                                <a:latin typeface="Cambria Math"/>
                                <a:ea typeface="Cambria Math"/>
                              </a:rPr>
                              <m:t>𝑠</m:t>
                            </m:r>
                            <m:r>
                              <a:rPr lang="en-US" b="0" i="1" smtClean="0">
                                <a:latin typeface="Cambria Math"/>
                                <a:ea typeface="Cambria Math"/>
                              </a:rPr>
                              <m:t>−</m:t>
                            </m:r>
                            <m:r>
                              <a:rPr lang="en-US" b="0" i="1" smtClean="0">
                                <a:latin typeface="Cambria Math"/>
                                <a:ea typeface="Cambria Math"/>
                              </a:rPr>
                              <m:t>𝜇</m:t>
                            </m:r>
                          </m:num>
                          <m:den>
                            <m:r>
                              <a:rPr lang="en-US" b="0" i="1" smtClean="0">
                                <a:latin typeface="Cambria Math"/>
                                <a:ea typeface="Cambria Math"/>
                              </a:rPr>
                              <m:t>𝜎</m:t>
                            </m:r>
                          </m:den>
                        </m:f>
                      </m:e>
                    </m:d>
                    <m:r>
                      <a:rPr lang="en-US" b="0" i="1" smtClean="0">
                        <a:latin typeface="Cambria Math"/>
                        <a:ea typeface="Cambria Math"/>
                      </a:rPr>
                      <m:t>−</m:t>
                    </m:r>
                    <m:r>
                      <a:rPr lang="en-US" b="0" i="1" smtClean="0">
                        <a:latin typeface="Cambria Math"/>
                        <a:ea typeface="Cambria Math"/>
                      </a:rPr>
                      <m:t>𝜑</m:t>
                    </m:r>
                    <m:r>
                      <a:rPr lang="en-US" b="0" i="1" smtClean="0">
                        <a:latin typeface="Cambria Math"/>
                        <a:ea typeface="Cambria Math"/>
                      </a:rPr>
                      <m:t>(</m:t>
                    </m:r>
                    <m:f>
                      <m:fPr>
                        <m:ctrlPr>
                          <a:rPr lang="en-US" b="0" i="1" smtClean="0">
                            <a:latin typeface="Cambria Math" panose="02040503050406030204" pitchFamily="18" charset="0"/>
                            <a:ea typeface="Cambria Math"/>
                          </a:rPr>
                        </m:ctrlPr>
                      </m:fPr>
                      <m:num>
                        <m:r>
                          <a:rPr lang="en-US" b="0" i="1" smtClean="0">
                            <a:latin typeface="Cambria Math"/>
                            <a:ea typeface="Cambria Math"/>
                          </a:rPr>
                          <m:t>𝑟</m:t>
                        </m:r>
                        <m:r>
                          <a:rPr lang="en-US" b="0" i="1" smtClean="0">
                            <a:latin typeface="Cambria Math"/>
                            <a:ea typeface="Cambria Math"/>
                          </a:rPr>
                          <m:t>−</m:t>
                        </m:r>
                        <m:r>
                          <a:rPr lang="en-US" b="0" i="1" smtClean="0">
                            <a:latin typeface="Cambria Math"/>
                            <a:ea typeface="Cambria Math"/>
                          </a:rPr>
                          <m:t>𝜇</m:t>
                        </m:r>
                      </m:num>
                      <m:den>
                        <m:r>
                          <a:rPr lang="en-US" b="0" i="1" smtClean="0">
                            <a:latin typeface="Cambria Math"/>
                            <a:ea typeface="Cambria Math"/>
                          </a:rPr>
                          <m:t>𝜎</m:t>
                        </m:r>
                      </m:den>
                    </m:f>
                    <m:r>
                      <a:rPr lang="en-US" b="0" i="1" smtClean="0">
                        <a:latin typeface="Cambria Math"/>
                        <a:ea typeface="Cambria Math"/>
                      </a:rPr>
                      <m:t>)</m:t>
                    </m:r>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659" r="-1333"/>
                </a:stretch>
              </a:blipFill>
            </p:spPr>
            <p:txBody>
              <a:bodyPr/>
              <a:lstStyle/>
              <a:p>
                <a:r>
                  <a:rPr lang="en-US">
                    <a:noFill/>
                  </a:rPr>
                  <a:t> </a:t>
                </a:r>
              </a:p>
            </p:txBody>
          </p:sp>
        </mc:Fallback>
      </mc:AlternateContent>
    </p:spTree>
    <p:extLst>
      <p:ext uri="{BB962C8B-B14F-4D97-AF65-F5344CB8AC3E}">
        <p14:creationId xmlns:p14="http://schemas.microsoft.com/office/powerpoint/2010/main" val="2884347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 things to do with the Normal Distribution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Approximating another distribution</a:t>
                </a:r>
              </a:p>
              <a:p>
                <a:pPr lvl="1"/>
                <a:r>
                  <a:rPr lang="en-US" dirty="0" smtClean="0"/>
                  <a:t>A random variable X with mean </a:t>
                </a:r>
                <a:r>
                  <a:rPr lang="el-GR" dirty="0" smtClean="0">
                    <a:latin typeface="Calibri"/>
                  </a:rPr>
                  <a:t>μ</a:t>
                </a:r>
                <a:r>
                  <a:rPr lang="en-US" dirty="0" smtClean="0">
                    <a:latin typeface="Calibri"/>
                  </a:rPr>
                  <a:t> and variance </a:t>
                </a:r>
                <a:r>
                  <a:rPr lang="el-GR" dirty="0" smtClean="0">
                    <a:latin typeface="Calibri"/>
                  </a:rPr>
                  <a:t>σ</a:t>
                </a:r>
                <a:r>
                  <a:rPr lang="en-US" dirty="0" smtClean="0">
                    <a:latin typeface="Calibri"/>
                  </a:rPr>
                  <a:t>2 is sometimes approximated by assuming the distribution of X is approximately </a:t>
                </a:r>
                <a14:m>
                  <m:oMath xmlns:m="http://schemas.openxmlformats.org/officeDocument/2006/math">
                    <m:r>
                      <a:rPr lang="en-US" b="0" i="1" smtClean="0">
                        <a:latin typeface="Cambria Math"/>
                      </a:rPr>
                      <m:t>𝑁</m:t>
                    </m:r>
                    <m:r>
                      <a:rPr lang="en-US" b="0" i="1" smtClean="0">
                        <a:latin typeface="Cambria Math"/>
                      </a:rPr>
                      <m:t>(</m:t>
                    </m:r>
                    <m:r>
                      <a:rPr lang="en-US" b="0" i="1" smtClean="0">
                        <a:latin typeface="Cambria Math"/>
                        <a:ea typeface="Cambria Math"/>
                      </a:rPr>
                      <m:t>𝜇</m:t>
                    </m:r>
                    <m:r>
                      <a:rPr lang="en-US" b="0" i="1" smtClean="0">
                        <a:latin typeface="Cambria Math"/>
                        <a:ea typeface="Cambria Math"/>
                      </a:rPr>
                      <m:t>,</m:t>
                    </m:r>
                    <m:sSup>
                      <m:sSupPr>
                        <m:ctrlPr>
                          <a:rPr lang="en-US" b="0" i="1" smtClean="0">
                            <a:latin typeface="Cambria Math" panose="02040503050406030204" pitchFamily="18" charset="0"/>
                            <a:ea typeface="Cambria Math"/>
                          </a:rPr>
                        </m:ctrlPr>
                      </m:sSupPr>
                      <m:e>
                        <m:r>
                          <a:rPr lang="en-US" b="0" i="1" smtClean="0">
                            <a:latin typeface="Cambria Math"/>
                            <a:ea typeface="Cambria Math"/>
                          </a:rPr>
                          <m:t>𝜎</m:t>
                        </m:r>
                      </m:e>
                      <m:sup>
                        <m:r>
                          <a:rPr lang="en-US" b="0" i="1" smtClean="0">
                            <a:latin typeface="Cambria Math"/>
                            <a:ea typeface="Cambria Math"/>
                          </a:rPr>
                          <m:t>2</m:t>
                        </m:r>
                      </m:sup>
                    </m:sSup>
                    <m:r>
                      <a:rPr lang="en-US" b="0" i="1" smtClean="0">
                        <a:latin typeface="Cambria Math"/>
                        <a:ea typeface="Cambria Math"/>
                      </a:rPr>
                      <m:t>)</m:t>
                    </m:r>
                  </m:oMath>
                </a14:m>
                <a:endParaRPr lang="en-US" dirty="0" smtClean="0"/>
              </a:p>
              <a:p>
                <a:pPr lvl="1"/>
                <a:r>
                  <a:rPr lang="en-US" dirty="0" smtClean="0"/>
                  <a:t>Often the question will ask for an approximate probability of some interval – assume normal distribution if not specifically mentioned</a:t>
                </a:r>
              </a:p>
              <a:p>
                <a:pPr lvl="1"/>
                <a:r>
                  <a:rPr lang="en-US" dirty="0" smtClean="0"/>
                  <a:t>This is also often used for sums of random variables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659" r="-815"/>
                </a:stretch>
              </a:blipFill>
            </p:spPr>
            <p:txBody>
              <a:bodyPr/>
              <a:lstStyle/>
              <a:p>
                <a:r>
                  <a:rPr lang="en-US">
                    <a:noFill/>
                  </a:rPr>
                  <a:t> </a:t>
                </a:r>
              </a:p>
            </p:txBody>
          </p:sp>
        </mc:Fallback>
      </mc:AlternateContent>
    </p:spTree>
    <p:extLst>
      <p:ext uri="{BB962C8B-B14F-4D97-AF65-F5344CB8AC3E}">
        <p14:creationId xmlns:p14="http://schemas.microsoft.com/office/powerpoint/2010/main" val="502833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 things to do with the Normal Distribution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3000" dirty="0" smtClean="0"/>
                  <a:t>Integer correction for the normal approximation</a:t>
                </a:r>
              </a:p>
              <a:p>
                <a:pPr lvl="1"/>
                <a:r>
                  <a:rPr lang="en-US" dirty="0" smtClean="0"/>
                  <a:t>When estimating a discrete distribution using the normal distribution</a:t>
                </a:r>
              </a:p>
              <a:p>
                <a:pPr lvl="1"/>
                <a:r>
                  <a:rPr lang="en-US" dirty="0" smtClean="0"/>
                  <a:t>If </a:t>
                </a:r>
                <a14:m>
                  <m:oMath xmlns:m="http://schemas.openxmlformats.org/officeDocument/2006/math">
                    <m:r>
                      <a:rPr lang="en-US" b="0" i="1" smtClean="0">
                        <a:latin typeface="Cambria Math"/>
                      </a:rPr>
                      <m:t>𝑛</m:t>
                    </m:r>
                  </m:oMath>
                </a14:m>
                <a:r>
                  <a:rPr lang="en-US" dirty="0" smtClean="0"/>
                  <a:t> and </a:t>
                </a:r>
                <a14:m>
                  <m:oMath xmlns:m="http://schemas.openxmlformats.org/officeDocument/2006/math">
                    <m:r>
                      <a:rPr lang="en-US" b="0" i="1" smtClean="0">
                        <a:latin typeface="Cambria Math"/>
                      </a:rPr>
                      <m:t>𝑚</m:t>
                    </m:r>
                  </m:oMath>
                </a14:m>
                <a:r>
                  <a:rPr lang="en-US" dirty="0" smtClean="0"/>
                  <a:t> are integers, to find discrete probability </a:t>
                </a:r>
                <a14:m>
                  <m:oMath xmlns:m="http://schemas.openxmlformats.org/officeDocument/2006/math">
                    <m:r>
                      <a:rPr lang="en-US" b="0" i="1" smtClean="0">
                        <a:latin typeface="Cambria Math"/>
                      </a:rPr>
                      <m:t>𝑃</m:t>
                    </m:r>
                    <m:r>
                      <a:rPr lang="en-US" b="0" i="1" smtClean="0">
                        <a:latin typeface="Cambria Math"/>
                      </a:rPr>
                      <m:t>(</m:t>
                    </m:r>
                    <m:r>
                      <a:rPr lang="en-US" b="0" i="1" smtClean="0">
                        <a:latin typeface="Cambria Math"/>
                      </a:rPr>
                      <m:t>𝑛</m:t>
                    </m:r>
                    <m:r>
                      <a:rPr lang="en-US" b="0" i="1" smtClean="0">
                        <a:latin typeface="Cambria Math"/>
                        <a:ea typeface="Cambria Math"/>
                      </a:rPr>
                      <m:t>≤</m:t>
                    </m:r>
                    <m:r>
                      <a:rPr lang="en-US" b="0" i="1" smtClean="0">
                        <a:latin typeface="Cambria Math"/>
                        <a:ea typeface="Cambria Math"/>
                      </a:rPr>
                      <m:t>𝑋</m:t>
                    </m:r>
                    <m:r>
                      <a:rPr lang="en-US" b="0" i="1" smtClean="0">
                        <a:latin typeface="Cambria Math"/>
                        <a:ea typeface="Cambria Math"/>
                      </a:rPr>
                      <m:t>≤</m:t>
                    </m:r>
                    <m:r>
                      <a:rPr lang="en-US" b="0" i="1" smtClean="0">
                        <a:latin typeface="Cambria Math"/>
                        <a:ea typeface="Cambria Math"/>
                      </a:rPr>
                      <m:t>𝑚</m:t>
                    </m:r>
                    <m:r>
                      <a:rPr lang="en-US" b="0" i="1" smtClean="0">
                        <a:latin typeface="Cambria Math"/>
                        <a:ea typeface="Cambria Math"/>
                      </a:rPr>
                      <m:t>)</m:t>
                    </m:r>
                  </m:oMath>
                </a14:m>
                <a:endParaRPr lang="en-US" dirty="0" smtClean="0"/>
              </a:p>
              <a:p>
                <a:pPr lvl="1"/>
                <a:r>
                  <a:rPr lang="en-US" dirty="0" smtClean="0"/>
                  <a:t>We assign normal r. v. </a:t>
                </a:r>
                <a14:m>
                  <m:oMath xmlns:m="http://schemas.openxmlformats.org/officeDocument/2006/math">
                    <m:r>
                      <a:rPr lang="en-US" b="0" i="1" smtClean="0">
                        <a:latin typeface="Cambria Math"/>
                      </a:rPr>
                      <m:t>𝑌</m:t>
                    </m:r>
                  </m:oMath>
                </a14:m>
                <a:r>
                  <a:rPr lang="en-US" dirty="0" smtClean="0"/>
                  <a:t> the same mean and variance as X and find </a:t>
                </a:r>
                <a14:m>
                  <m:oMath xmlns:m="http://schemas.openxmlformats.org/officeDocument/2006/math">
                    <m:r>
                      <a:rPr lang="en-US" b="0" i="1" smtClean="0">
                        <a:latin typeface="Cambria Math"/>
                      </a:rPr>
                      <m:t>𝑃</m:t>
                    </m:r>
                    <m:r>
                      <a:rPr lang="en-US" b="0" i="1" smtClean="0">
                        <a:latin typeface="Cambria Math"/>
                      </a:rPr>
                      <m:t>(</m:t>
                    </m:r>
                    <m:r>
                      <a:rPr lang="en-US" b="0" i="1" smtClean="0">
                        <a:latin typeface="Cambria Math"/>
                      </a:rPr>
                      <m:t>𝑛</m:t>
                    </m:r>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r>
                          <a:rPr lang="en-US" b="0" i="1" smtClean="0">
                            <a:latin typeface="Cambria Math"/>
                          </a:rPr>
                          <m:t>2</m:t>
                        </m:r>
                      </m:den>
                    </m:f>
                    <m:r>
                      <a:rPr lang="en-US" b="0" i="1" smtClean="0">
                        <a:latin typeface="Cambria Math"/>
                        <a:ea typeface="Cambria Math"/>
                      </a:rPr>
                      <m:t>≤</m:t>
                    </m:r>
                    <m:r>
                      <a:rPr lang="en-US" b="0" i="1" smtClean="0">
                        <a:latin typeface="Cambria Math"/>
                        <a:ea typeface="Cambria Math"/>
                      </a:rPr>
                      <m:t>𝑌</m:t>
                    </m:r>
                    <m:r>
                      <a:rPr lang="en-US" b="0" i="1" smtClean="0">
                        <a:latin typeface="Cambria Math"/>
                        <a:ea typeface="Cambria Math"/>
                      </a:rPr>
                      <m:t>≤</m:t>
                    </m:r>
                    <m:r>
                      <a:rPr lang="en-US" b="0" i="1" smtClean="0">
                        <a:latin typeface="Cambria Math"/>
                        <a:ea typeface="Cambria Math"/>
                      </a:rPr>
                      <m:t>𝑚</m:t>
                    </m:r>
                    <m:r>
                      <a:rPr lang="en-US" b="0" i="1" smtClean="0">
                        <a:latin typeface="Cambria Math"/>
                        <a:ea typeface="Cambria Math"/>
                      </a:rPr>
                      <m:t>+</m:t>
                    </m:r>
                    <m:f>
                      <m:fPr>
                        <m:ctrlPr>
                          <a:rPr lang="en-US" b="0" i="1" smtClean="0">
                            <a:latin typeface="Cambria Math" panose="02040503050406030204" pitchFamily="18" charset="0"/>
                            <a:ea typeface="Cambria Math"/>
                          </a:rPr>
                        </m:ctrlPr>
                      </m:fPr>
                      <m:num>
                        <m:r>
                          <a:rPr lang="en-US" b="0" i="1" smtClean="0">
                            <a:latin typeface="Cambria Math"/>
                            <a:ea typeface="Cambria Math"/>
                          </a:rPr>
                          <m:t>1</m:t>
                        </m:r>
                      </m:num>
                      <m:den>
                        <m:r>
                          <a:rPr lang="en-US" b="0" i="1" smtClean="0">
                            <a:latin typeface="Cambria Math"/>
                            <a:ea typeface="Cambria Math"/>
                          </a:rPr>
                          <m:t>2</m:t>
                        </m:r>
                      </m:den>
                    </m:f>
                    <m:r>
                      <a:rPr lang="en-US" b="0" i="1" smtClean="0">
                        <a:latin typeface="Cambria Math"/>
                        <a:ea typeface="Cambria Math"/>
                      </a:rPr>
                      <m:t>)</m:t>
                    </m:r>
                  </m:oMath>
                </a14:m>
                <a:endParaRPr lang="en-US" dirty="0" smtClean="0"/>
              </a:p>
              <a:p>
                <a:pPr lvl="1"/>
                <a:r>
                  <a:rPr lang="en-US" dirty="0" smtClean="0"/>
                  <a:t>We do this because endpoints matter in discrete distributions, but not continuous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527" r="-2000" b="-1581"/>
                </a:stretch>
              </a:blipFill>
            </p:spPr>
            <p:txBody>
              <a:bodyPr/>
              <a:lstStyle/>
              <a:p>
                <a:r>
                  <a:rPr lang="en-US">
                    <a:noFill/>
                  </a:rPr>
                  <a:t> </a:t>
                </a:r>
              </a:p>
            </p:txBody>
          </p:sp>
        </mc:Fallback>
      </mc:AlternateContent>
    </p:spTree>
    <p:extLst>
      <p:ext uri="{BB962C8B-B14F-4D97-AF65-F5344CB8AC3E}">
        <p14:creationId xmlns:p14="http://schemas.microsoft.com/office/powerpoint/2010/main" val="893556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Exponential</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775191"/>
                <a:ext cx="8229600" cy="4930409"/>
              </a:xfrm>
            </p:spPr>
            <p:txBody>
              <a:bodyPr>
                <a:normAutofit fontScale="85000" lnSpcReduction="10000"/>
              </a:bodyPr>
              <a:lstStyle/>
              <a:p>
                <a:r>
                  <a:rPr lang="en-US" dirty="0" smtClean="0"/>
                  <a:t>x is often time between events</a:t>
                </a:r>
              </a:p>
              <a:p>
                <a:r>
                  <a:rPr lang="en-US" dirty="0" smtClean="0"/>
                  <a:t>Parameters:</a:t>
                </a:r>
              </a:p>
              <a:p>
                <a:pPr lvl="1"/>
                <a:r>
                  <a:rPr lang="en-US" dirty="0" smtClean="0"/>
                  <a:t>λ </a:t>
                </a:r>
              </a:p>
              <a:p>
                <a14:m>
                  <m:oMath xmlns:m="http://schemas.openxmlformats.org/officeDocument/2006/math">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𝑥</m:t>
                        </m:r>
                      </m:e>
                    </m:d>
                    <m:r>
                      <a:rPr lang="en-US" b="0" i="1" smtClean="0">
                        <a:latin typeface="Cambria Math"/>
                      </a:rPr>
                      <m:t>=</m:t>
                    </m:r>
                    <m:r>
                      <m:rPr>
                        <m:sty m:val="p"/>
                      </m:rPr>
                      <a:rPr lang="el-GR" b="0" i="1" smtClean="0">
                        <a:latin typeface="Cambria Math"/>
                      </a:rPr>
                      <m:t>λ</m:t>
                    </m:r>
                    <m:sSup>
                      <m:sSupPr>
                        <m:ctrlPr>
                          <a:rPr lang="el-GR" b="0" i="1" smtClean="0">
                            <a:latin typeface="Cambria Math" panose="02040503050406030204" pitchFamily="18" charset="0"/>
                          </a:rPr>
                        </m:ctrlPr>
                      </m:sSupPr>
                      <m:e>
                        <m:r>
                          <a:rPr lang="en-US" b="0" i="1" smtClean="0">
                            <a:latin typeface="Cambria Math"/>
                          </a:rPr>
                          <m:t>𝑒</m:t>
                        </m:r>
                      </m:e>
                      <m:sup>
                        <m:r>
                          <a:rPr lang="en-US" b="0" i="1" smtClean="0">
                            <a:latin typeface="Cambria Math"/>
                          </a:rPr>
                          <m:t>−</m:t>
                        </m:r>
                        <m:r>
                          <m:rPr>
                            <m:sty m:val="p"/>
                          </m:rPr>
                          <a:rPr lang="el-GR" b="0" i="1" smtClean="0">
                            <a:latin typeface="Cambria Math"/>
                          </a:rPr>
                          <m:t>λ</m:t>
                        </m:r>
                        <m:r>
                          <a:rPr lang="en-US" b="0" i="1" smtClean="0">
                            <a:latin typeface="Cambria Math"/>
                          </a:rPr>
                          <m:t>𝑥</m:t>
                        </m:r>
                      </m:sup>
                    </m:sSup>
                  </m:oMath>
                </a14:m>
                <a:endParaRPr lang="en-US" dirty="0" smtClean="0"/>
              </a:p>
              <a:p>
                <a14:m>
                  <m:oMath xmlns:m="http://schemas.openxmlformats.org/officeDocument/2006/math">
                    <m:r>
                      <a:rPr lang="en-US" b="0" i="1" smtClean="0">
                        <a:latin typeface="Cambria Math"/>
                      </a:rPr>
                      <m:t>𝐹</m:t>
                    </m:r>
                    <m:d>
                      <m:dPr>
                        <m:ctrlPr>
                          <a:rPr lang="en-US" b="0" i="1" smtClean="0">
                            <a:latin typeface="Cambria Math" panose="02040503050406030204" pitchFamily="18" charset="0"/>
                          </a:rPr>
                        </m:ctrlPr>
                      </m:dPr>
                      <m:e>
                        <m:r>
                          <a:rPr lang="en-US" b="0" i="1" smtClean="0">
                            <a:latin typeface="Cambria Math"/>
                          </a:rPr>
                          <m:t>𝑋</m:t>
                        </m:r>
                      </m:e>
                    </m:d>
                    <m:r>
                      <a:rPr lang="en-US" b="0" i="1" smtClean="0">
                        <a:latin typeface="Cambria Math"/>
                      </a:rPr>
                      <m:t>=</m:t>
                    </m:r>
                    <m:r>
                      <a:rPr lang="en-US" b="0" i="1" smtClean="0">
                        <a:latin typeface="Cambria Math"/>
                      </a:rPr>
                      <m:t>1</m:t>
                    </m:r>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𝑒</m:t>
                        </m:r>
                      </m:e>
                      <m:sup>
                        <m:r>
                          <a:rPr lang="en-US" b="0" i="1" smtClean="0">
                            <a:latin typeface="Cambria Math"/>
                          </a:rPr>
                          <m:t>−</m:t>
                        </m:r>
                        <m:r>
                          <m:rPr>
                            <m:sty m:val="p"/>
                          </m:rPr>
                          <a:rPr lang="el-GR" b="0" i="1" smtClean="0">
                            <a:latin typeface="Cambria Math"/>
                          </a:rPr>
                          <m:t>λ</m:t>
                        </m:r>
                        <m:r>
                          <a:rPr lang="en-US" b="0" i="1" smtClean="0">
                            <a:latin typeface="Cambria Math"/>
                          </a:rPr>
                          <m:t>𝑥</m:t>
                        </m:r>
                      </m:sup>
                    </m:sSup>
                  </m:oMath>
                </a14:m>
                <a:endParaRPr lang="en-US" dirty="0" smtClean="0"/>
              </a:p>
              <a:p>
                <a14:m>
                  <m:oMath xmlns:m="http://schemas.openxmlformats.org/officeDocument/2006/math">
                    <m:r>
                      <a:rPr lang="en-US" b="0" i="1" smtClean="0">
                        <a:latin typeface="Cambria Math"/>
                      </a:rPr>
                      <m:t>𝐸</m:t>
                    </m:r>
                    <m:d>
                      <m:dPr>
                        <m:ctrlPr>
                          <a:rPr lang="en-US" b="0" i="1" smtClean="0">
                            <a:latin typeface="Cambria Math" panose="02040503050406030204" pitchFamily="18" charset="0"/>
                          </a:rPr>
                        </m:ctrlPr>
                      </m:dPr>
                      <m:e>
                        <m:r>
                          <a:rPr lang="en-US" b="0" i="1" smtClean="0">
                            <a:latin typeface="Cambria Math"/>
                          </a:rPr>
                          <m:t>𝑋</m:t>
                        </m:r>
                      </m:e>
                    </m:d>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r>
                          <m:rPr>
                            <m:sty m:val="p"/>
                          </m:rPr>
                          <a:rPr lang="el-GR" b="0" i="1" smtClean="0">
                            <a:latin typeface="Cambria Math"/>
                          </a:rPr>
                          <m:t>λ</m:t>
                        </m:r>
                      </m:den>
                    </m:f>
                  </m:oMath>
                </a14:m>
                <a:endParaRPr lang="en-US" dirty="0" smtClean="0"/>
              </a:p>
              <a:p>
                <a14:m>
                  <m:oMath xmlns:m="http://schemas.openxmlformats.org/officeDocument/2006/math">
                    <m:r>
                      <a:rPr lang="en-US" b="0" i="1" smtClean="0">
                        <a:latin typeface="Cambria Math"/>
                      </a:rPr>
                      <m:t>𝑉𝑎𝑟</m:t>
                    </m:r>
                    <m:d>
                      <m:dPr>
                        <m:ctrlPr>
                          <a:rPr lang="en-US" b="0" i="1" smtClean="0">
                            <a:latin typeface="Cambria Math" panose="02040503050406030204" pitchFamily="18" charset="0"/>
                          </a:rPr>
                        </m:ctrlPr>
                      </m:dPr>
                      <m:e>
                        <m:r>
                          <a:rPr lang="en-US" b="0" i="1" smtClean="0">
                            <a:latin typeface="Cambria Math"/>
                          </a:rPr>
                          <m:t>𝑋</m:t>
                        </m:r>
                      </m:e>
                    </m:d>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sSup>
                          <m:sSupPr>
                            <m:ctrlPr>
                              <a:rPr lang="en-US" b="0" i="1" smtClean="0">
                                <a:latin typeface="Cambria Math" panose="02040503050406030204" pitchFamily="18" charset="0"/>
                              </a:rPr>
                            </m:ctrlPr>
                          </m:sSupPr>
                          <m:e>
                            <m:r>
                              <m:rPr>
                                <m:sty m:val="p"/>
                              </m:rPr>
                              <a:rPr lang="el-GR" b="0" i="1" smtClean="0">
                                <a:latin typeface="Cambria Math"/>
                              </a:rPr>
                              <m:t>λ</m:t>
                            </m:r>
                          </m:e>
                          <m:sup>
                            <m:r>
                              <a:rPr lang="en-US" b="0" i="1" smtClean="0">
                                <a:latin typeface="Cambria Math"/>
                              </a:rPr>
                              <m:t>2</m:t>
                            </m:r>
                          </m:sup>
                        </m:sSup>
                      </m:den>
                    </m:f>
                  </m:oMath>
                </a14:m>
                <a:endParaRPr lang="en-US" dirty="0" smtClean="0"/>
              </a:p>
              <a:p>
                <a:endParaRPr lang="en-US" dirty="0"/>
              </a:p>
              <a:p>
                <a:r>
                  <a:rPr lang="en-US" sz="2800" dirty="0" smtClean="0"/>
                  <a:t>Can also be described with </a:t>
                </a:r>
                <a14:m>
                  <m:oMath xmlns:m="http://schemas.openxmlformats.org/officeDocument/2006/math">
                    <m:r>
                      <a:rPr lang="en-US" sz="2800" i="1" smtClean="0">
                        <a:latin typeface="Cambria Math"/>
                        <a:ea typeface="Cambria Math"/>
                      </a:rPr>
                      <m:t>𝜃</m:t>
                    </m:r>
                    <m:r>
                      <a:rPr lang="en-US" sz="2800" b="0" i="1" smtClean="0">
                        <a:latin typeface="Cambria Math"/>
                        <a:ea typeface="Cambria Math"/>
                      </a:rPr>
                      <m:t>=</m:t>
                    </m:r>
                    <m:f>
                      <m:fPr>
                        <m:ctrlPr>
                          <a:rPr lang="en-US" sz="2800" b="0" i="1" smtClean="0">
                            <a:latin typeface="Cambria Math" panose="02040503050406030204" pitchFamily="18" charset="0"/>
                            <a:ea typeface="Cambria Math"/>
                          </a:rPr>
                        </m:ctrlPr>
                      </m:fPr>
                      <m:num>
                        <m:r>
                          <a:rPr lang="en-US" sz="2800" b="0" i="1" smtClean="0">
                            <a:latin typeface="Cambria Math"/>
                            <a:ea typeface="Cambria Math"/>
                          </a:rPr>
                          <m:t>1</m:t>
                        </m:r>
                      </m:num>
                      <m:den>
                        <m:r>
                          <m:rPr>
                            <m:sty m:val="p"/>
                          </m:rPr>
                          <a:rPr lang="el-GR" sz="2800" b="0" i="1" smtClean="0">
                            <a:latin typeface="Cambria Math"/>
                            <a:ea typeface="Cambria Math"/>
                          </a:rPr>
                          <m:t>λ</m:t>
                        </m:r>
                      </m:den>
                    </m:f>
                  </m:oMath>
                </a14:m>
                <a:r>
                  <a:rPr lang="en-US" sz="2800" dirty="0" smtClean="0"/>
                  <a:t>  so that </a:t>
                </a:r>
                <a14:m>
                  <m:oMath xmlns:m="http://schemas.openxmlformats.org/officeDocument/2006/math">
                    <m:r>
                      <a:rPr lang="en-US" sz="2800" b="0" i="1" smtClean="0">
                        <a:latin typeface="Cambria Math"/>
                      </a:rPr>
                      <m:t>𝑓</m:t>
                    </m:r>
                    <m:d>
                      <m:dPr>
                        <m:ctrlPr>
                          <a:rPr lang="en-US" sz="2800" b="0" i="1" smtClean="0">
                            <a:latin typeface="Cambria Math" panose="02040503050406030204" pitchFamily="18" charset="0"/>
                          </a:rPr>
                        </m:ctrlPr>
                      </m:dPr>
                      <m:e>
                        <m:r>
                          <a:rPr lang="en-US" sz="2800" b="0" i="1" smtClean="0">
                            <a:latin typeface="Cambria Math"/>
                          </a:rPr>
                          <m:t>𝑥</m:t>
                        </m:r>
                      </m:e>
                    </m:d>
                    <m:r>
                      <a:rPr lang="en-US" sz="2800" b="0" i="1" smtClean="0">
                        <a:latin typeface="Cambria Math"/>
                      </a:rPr>
                      <m:t>=</m:t>
                    </m:r>
                    <m:f>
                      <m:fPr>
                        <m:ctrlPr>
                          <a:rPr lang="en-US" sz="2800" b="0" i="1" smtClean="0">
                            <a:latin typeface="Cambria Math" panose="02040503050406030204" pitchFamily="18" charset="0"/>
                          </a:rPr>
                        </m:ctrlPr>
                      </m:fPr>
                      <m:num>
                        <m:r>
                          <a:rPr lang="en-US" sz="2800" b="0" i="1" smtClean="0">
                            <a:latin typeface="Cambria Math"/>
                          </a:rPr>
                          <m:t>1</m:t>
                        </m:r>
                      </m:num>
                      <m:den>
                        <m:r>
                          <a:rPr lang="en-US" sz="2800" b="0" i="1" smtClean="0">
                            <a:latin typeface="Cambria Math"/>
                            <a:ea typeface="Cambria Math"/>
                          </a:rPr>
                          <m:t>𝜃</m:t>
                        </m:r>
                      </m:den>
                    </m:f>
                    <m:sSup>
                      <m:sSupPr>
                        <m:ctrlPr>
                          <a:rPr lang="en-US" sz="2800" b="0" i="1" smtClean="0">
                            <a:latin typeface="Cambria Math" panose="02040503050406030204" pitchFamily="18" charset="0"/>
                          </a:rPr>
                        </m:ctrlPr>
                      </m:sSupPr>
                      <m:e>
                        <m:r>
                          <a:rPr lang="en-US" sz="2800" b="0" i="1" smtClean="0">
                            <a:latin typeface="Cambria Math"/>
                          </a:rPr>
                          <m:t>𝑒</m:t>
                        </m:r>
                      </m:e>
                      <m:sup>
                        <m:box>
                          <m:boxPr>
                            <m:ctrlPr>
                              <a:rPr lang="en-US" sz="2800" b="0" i="1" smtClean="0">
                                <a:latin typeface="Cambria Math" panose="02040503050406030204" pitchFamily="18" charset="0"/>
                              </a:rPr>
                            </m:ctrlPr>
                          </m:boxPr>
                          <m:e>
                            <m:argPr>
                              <m:argSz m:val="-1"/>
                            </m:argPr>
                            <m:f>
                              <m:fPr>
                                <m:ctrlPr>
                                  <a:rPr lang="en-US" sz="2800" b="0" i="1" smtClean="0">
                                    <a:latin typeface="Cambria Math" panose="02040503050406030204" pitchFamily="18" charset="0"/>
                                  </a:rPr>
                                </m:ctrlPr>
                              </m:fPr>
                              <m:num>
                                <m:r>
                                  <a:rPr lang="en-US" sz="2800" b="0" i="1" smtClean="0">
                                    <a:latin typeface="Cambria Math"/>
                                  </a:rPr>
                                  <m:t>−</m:t>
                                </m:r>
                                <m:r>
                                  <a:rPr lang="en-US" sz="2800" b="0" i="1" smtClean="0">
                                    <a:latin typeface="Cambria Math"/>
                                  </a:rPr>
                                  <m:t>𝑥</m:t>
                                </m:r>
                              </m:num>
                              <m:den>
                                <m:r>
                                  <a:rPr lang="en-US" sz="2800" b="0" i="1" smtClean="0">
                                    <a:latin typeface="Cambria Math"/>
                                    <a:ea typeface="Cambria Math"/>
                                  </a:rPr>
                                  <m:t>𝜃</m:t>
                                </m:r>
                              </m:den>
                            </m:f>
                          </m:e>
                        </m:box>
                      </m:sup>
                    </m:sSup>
                  </m:oMath>
                </a14:m>
                <a:endParaRPr lang="en-US" dirty="0" smtClean="0"/>
              </a:p>
              <a:p>
                <a:pPr lvl="1"/>
                <a:r>
                  <a:rPr lang="en-US" dirty="0" smtClean="0"/>
                  <a:t>Questions can be ambiguous – look for description of mean</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775191"/>
                <a:ext cx="8229600" cy="4930409"/>
              </a:xfrm>
              <a:blipFill rotWithShape="1">
                <a:blip r:embed="rId2"/>
                <a:stretch>
                  <a:fillRect t="-865" b="-2719"/>
                </a:stretch>
              </a:blipFill>
            </p:spPr>
            <p:txBody>
              <a:bodyPr/>
              <a:lstStyle/>
              <a:p>
                <a:r>
                  <a:rPr lang="en-US">
                    <a:noFill/>
                  </a:rPr>
                  <a:t> </a:t>
                </a:r>
              </a:p>
            </p:txBody>
          </p:sp>
        </mc:Fallback>
      </mc:AlternateContent>
      <p:sp>
        <p:nvSpPr>
          <p:cNvPr id="4" name="TextBox 3"/>
          <p:cNvSpPr txBox="1"/>
          <p:nvPr/>
        </p:nvSpPr>
        <p:spPr>
          <a:xfrm>
            <a:off x="4419600" y="2514600"/>
            <a:ext cx="4052455" cy="22467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dirty="0" smtClean="0"/>
              <a:t>Exponential and Poisson are often used in tandem; </a:t>
            </a:r>
            <a:r>
              <a:rPr lang="en-US" sz="2000" dirty="0" err="1" smtClean="0"/>
              <a:t>eg</a:t>
            </a:r>
            <a:r>
              <a:rPr lang="en-US" sz="2000" dirty="0" smtClean="0"/>
              <a:t>, exponential represents time until an event occurs, Poisson represents number of events occurring in a period of time. This is because they both use the variable </a:t>
            </a:r>
            <a:r>
              <a:rPr lang="el-GR" sz="2000" dirty="0" smtClean="0"/>
              <a:t>λ</a:t>
            </a:r>
            <a:r>
              <a:rPr lang="en-US" sz="2000" dirty="0" smtClean="0"/>
              <a:t>.</a:t>
            </a:r>
            <a:endParaRPr lang="en-US" sz="2000" dirty="0"/>
          </a:p>
        </p:txBody>
      </p:sp>
    </p:spTree>
    <p:extLst>
      <p:ext uri="{BB962C8B-B14F-4D97-AF65-F5344CB8AC3E}">
        <p14:creationId xmlns:p14="http://schemas.microsoft.com/office/powerpoint/2010/main" val="2428573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 things to do with the Exponential Distribution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76400"/>
                <a:ext cx="8229600" cy="5105399"/>
              </a:xfrm>
            </p:spPr>
            <p:txBody>
              <a:bodyPr>
                <a:normAutofit/>
              </a:bodyPr>
              <a:lstStyle/>
              <a:p>
                <a:r>
                  <a:rPr lang="en-US" dirty="0" smtClean="0"/>
                  <a:t>The minimum of a collection of independent exponential random variables</a:t>
                </a:r>
              </a:p>
              <a:p>
                <a:pPr lvl="1"/>
                <a:r>
                  <a:rPr lang="en-US" dirty="0" smtClean="0"/>
                  <a:t>Suppose independent </a:t>
                </a:r>
                <a:r>
                  <a:rPr lang="en-US" dirty="0" err="1" smtClean="0"/>
                  <a:t>r.v</a:t>
                </a:r>
                <a:r>
                  <a:rPr lang="en-US" dirty="0" smtClean="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𝑌</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2</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𝑛</m:t>
                        </m:r>
                      </m:sub>
                    </m:sSub>
                  </m:oMath>
                </a14:m>
                <a:r>
                  <a:rPr lang="en-US" dirty="0" smtClean="0"/>
                  <a:t> each have exponential distributions with means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1</m:t>
                        </m:r>
                      </m:num>
                      <m:den>
                        <m:sSub>
                          <m:sSubPr>
                            <m:ctrlPr>
                              <a:rPr lang="en-US" i="1" smtClean="0">
                                <a:latin typeface="Cambria Math" panose="02040503050406030204" pitchFamily="18" charset="0"/>
                              </a:rPr>
                            </m:ctrlPr>
                          </m:sSubPr>
                          <m:e>
                            <m:r>
                              <m:rPr>
                                <m:sty m:val="p"/>
                              </m:rPr>
                              <a:rPr lang="el-GR" i="1" smtClean="0">
                                <a:latin typeface="Cambria Math"/>
                              </a:rPr>
                              <m:t>λ</m:t>
                            </m:r>
                          </m:e>
                          <m:sub>
                            <m:r>
                              <a:rPr lang="en-US" b="0" i="1" smtClean="0">
                                <a:latin typeface="Cambria Math"/>
                              </a:rPr>
                              <m:t>1</m:t>
                            </m:r>
                          </m:sub>
                        </m:sSub>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sSub>
                          <m:sSubPr>
                            <m:ctrlPr>
                              <a:rPr lang="en-US" b="0" i="1" smtClean="0">
                                <a:latin typeface="Cambria Math" panose="02040503050406030204" pitchFamily="18" charset="0"/>
                              </a:rPr>
                            </m:ctrlPr>
                          </m:sSubPr>
                          <m:e>
                            <m:r>
                              <m:rPr>
                                <m:sty m:val="p"/>
                              </m:rPr>
                              <a:rPr lang="el-GR" b="0" i="1" smtClean="0">
                                <a:latin typeface="Cambria Math"/>
                              </a:rPr>
                              <m:t>λ</m:t>
                            </m:r>
                          </m:e>
                          <m:sub>
                            <m:r>
                              <a:rPr lang="en-US" b="0" i="1" smtClean="0">
                                <a:latin typeface="Cambria Math"/>
                              </a:rPr>
                              <m:t>2</m:t>
                            </m:r>
                          </m:sub>
                        </m:sSub>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sSub>
                          <m:sSubPr>
                            <m:ctrlPr>
                              <a:rPr lang="en-US" b="0" i="1" smtClean="0">
                                <a:latin typeface="Cambria Math" panose="02040503050406030204" pitchFamily="18" charset="0"/>
                              </a:rPr>
                            </m:ctrlPr>
                          </m:sSubPr>
                          <m:e>
                            <m:r>
                              <m:rPr>
                                <m:sty m:val="p"/>
                              </m:rPr>
                              <a:rPr lang="el-GR" b="0" i="1" smtClean="0">
                                <a:latin typeface="Cambria Math"/>
                              </a:rPr>
                              <m:t>λ</m:t>
                            </m:r>
                          </m:e>
                          <m:sub>
                            <m:r>
                              <a:rPr lang="en-US" b="0" i="1" smtClean="0">
                                <a:latin typeface="Cambria Math"/>
                              </a:rPr>
                              <m:t>𝑛</m:t>
                            </m:r>
                          </m:sub>
                        </m:sSub>
                      </m:den>
                    </m:f>
                  </m:oMath>
                </a14:m>
                <a:endParaRPr lang="en-US" dirty="0" smtClean="0"/>
              </a:p>
              <a:p>
                <a:pPr lvl="1"/>
                <a:r>
                  <a:rPr lang="en-US" dirty="0" smtClean="0"/>
                  <a:t>If </a:t>
                </a:r>
                <a14:m>
                  <m:oMath xmlns:m="http://schemas.openxmlformats.org/officeDocument/2006/math">
                    <m:r>
                      <a:rPr lang="en-US" b="0" i="1" smtClean="0">
                        <a:latin typeface="Cambria Math"/>
                      </a:rPr>
                      <m:t>𝑌</m:t>
                    </m:r>
                    <m:r>
                      <a:rPr lang="en-US" b="0" i="1" smtClean="0">
                        <a:latin typeface="Cambria Math"/>
                      </a:rPr>
                      <m:t>=</m:t>
                    </m:r>
                    <m:r>
                      <m:rPr>
                        <m:sty m:val="p"/>
                      </m:rPr>
                      <a:rPr lang="en-US" b="0" i="0" smtClean="0">
                        <a:latin typeface="Cambria Math"/>
                      </a:rPr>
                      <m:t>min</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2</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𝑛</m:t>
                        </m:r>
                      </m:sub>
                    </m:sSub>
                    <m:r>
                      <a:rPr lang="en-US" b="0" i="1" smtClean="0">
                        <a:latin typeface="Cambria Math"/>
                      </a:rPr>
                      <m:t>}</m:t>
                    </m:r>
                  </m:oMath>
                </a14:m>
                <a:r>
                  <a:rPr lang="en-US" dirty="0" smtClean="0"/>
                  <a:t> </a:t>
                </a:r>
              </a:p>
              <a:p>
                <a:pPr lvl="1"/>
                <a:r>
                  <a:rPr lang="en-US" dirty="0" smtClean="0"/>
                  <a:t>then </a:t>
                </a:r>
                <a14:m>
                  <m:oMath xmlns:m="http://schemas.openxmlformats.org/officeDocument/2006/math">
                    <m:r>
                      <a:rPr lang="en-US" b="0" i="1" smtClean="0">
                        <a:latin typeface="Cambria Math"/>
                      </a:rPr>
                      <m:t>𝑌</m:t>
                    </m:r>
                  </m:oMath>
                </a14:m>
                <a:r>
                  <a:rPr lang="en-US" dirty="0" smtClean="0"/>
                  <a:t> has an exponential distribution with mean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1</m:t>
                        </m:r>
                      </m:num>
                      <m:den>
                        <m:sSub>
                          <m:sSubPr>
                            <m:ctrlPr>
                              <a:rPr lang="en-US" i="1" smtClean="0">
                                <a:latin typeface="Cambria Math" panose="02040503050406030204" pitchFamily="18" charset="0"/>
                              </a:rPr>
                            </m:ctrlPr>
                          </m:sSubPr>
                          <m:e>
                            <m:r>
                              <m:rPr>
                                <m:sty m:val="p"/>
                              </m:rPr>
                              <a:rPr lang="el-GR" i="1" smtClean="0">
                                <a:latin typeface="Cambria Math"/>
                              </a:rPr>
                              <m:t>λ</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m:rPr>
                                <m:sty m:val="p"/>
                              </m:rPr>
                              <a:rPr lang="el-GR" b="0" i="1" smtClean="0">
                                <a:latin typeface="Cambria Math"/>
                              </a:rPr>
                              <m:t>λ</m:t>
                            </m:r>
                          </m:e>
                          <m:sub>
                            <m:r>
                              <a:rPr lang="en-US" b="0" i="1" smtClean="0">
                                <a:latin typeface="Cambria Math"/>
                              </a:rPr>
                              <m:t>2</m:t>
                            </m:r>
                          </m:sub>
                        </m:sSub>
                        <m:r>
                          <a:rPr lang="en-US" b="0" i="1" smtClean="0">
                            <a:latin typeface="Cambria Math"/>
                          </a:rPr>
                          <m:t>+…+</m:t>
                        </m:r>
                        <m:sSub>
                          <m:sSubPr>
                            <m:ctrlPr>
                              <a:rPr lang="en-US" b="0" i="1" smtClean="0">
                                <a:latin typeface="Cambria Math" panose="02040503050406030204" pitchFamily="18" charset="0"/>
                              </a:rPr>
                            </m:ctrlPr>
                          </m:sSubPr>
                          <m:e>
                            <m:r>
                              <m:rPr>
                                <m:sty m:val="p"/>
                              </m:rPr>
                              <a:rPr lang="el-GR" b="0" i="1" smtClean="0">
                                <a:latin typeface="Cambria Math"/>
                              </a:rPr>
                              <m:t>λ</m:t>
                            </m:r>
                          </m:e>
                          <m:sub>
                            <m:r>
                              <a:rPr lang="en-US" b="0" i="1" smtClean="0">
                                <a:latin typeface="Cambria Math"/>
                              </a:rPr>
                              <m:t>𝑛</m:t>
                            </m:r>
                          </m:sub>
                        </m:sSub>
                      </m:den>
                    </m:f>
                  </m:oMath>
                </a14:m>
                <a:endParaRPr lang="en-US" dirty="0" smtClean="0"/>
              </a:p>
              <a:p>
                <a:pPr lvl="1"/>
                <a:r>
                  <a:rPr lang="en-US" dirty="0" smtClean="0"/>
                  <a:t>These types of word problems are pretty common with other distributions as well</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76400"/>
                <a:ext cx="8229600" cy="5105399"/>
              </a:xfrm>
              <a:blipFill rotWithShape="1">
                <a:blip r:embed="rId2"/>
                <a:stretch>
                  <a:fillRect t="-597" r="-1778"/>
                </a:stretch>
              </a:blipFill>
            </p:spPr>
            <p:txBody>
              <a:bodyPr/>
              <a:lstStyle/>
              <a:p>
                <a:r>
                  <a:rPr lang="en-US">
                    <a:noFill/>
                  </a:rPr>
                  <a:t> </a:t>
                </a:r>
              </a:p>
            </p:txBody>
          </p:sp>
        </mc:Fallback>
      </mc:AlternateContent>
    </p:spTree>
    <p:extLst>
      <p:ext uri="{BB962C8B-B14F-4D97-AF65-F5344CB8AC3E}">
        <p14:creationId xmlns:p14="http://schemas.microsoft.com/office/powerpoint/2010/main" val="3250735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 things to do with the Exponential Distribution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524000"/>
                <a:ext cx="8229600" cy="5257799"/>
              </a:xfrm>
            </p:spPr>
            <p:txBody>
              <a:bodyPr>
                <a:normAutofit lnSpcReduction="10000"/>
              </a:bodyPr>
              <a:lstStyle/>
              <a:p>
                <a:r>
                  <a:rPr lang="en-US" dirty="0" smtClean="0"/>
                  <a:t>The minimum of a collection of independent exponential random variables - alternative</a:t>
                </a:r>
              </a:p>
              <a:p>
                <a:pPr lvl="2"/>
                <a:r>
                  <a:rPr lang="en-US" dirty="0" smtClean="0"/>
                  <a:t>Suppose independent </a:t>
                </a:r>
                <a:r>
                  <a:rPr lang="en-US" dirty="0" err="1" smtClean="0"/>
                  <a:t>r.v</a:t>
                </a:r>
                <a:r>
                  <a:rPr lang="en-US" dirty="0" smtClean="0"/>
                  <a: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𝑌</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2</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𝑛</m:t>
                        </m:r>
                      </m:sub>
                    </m:sSub>
                  </m:oMath>
                </a14:m>
                <a:r>
                  <a:rPr lang="en-US" dirty="0" smtClean="0"/>
                  <a:t> each have exponential distributions with means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a:rPr>
                          <m:t>1</m:t>
                        </m:r>
                      </m:num>
                      <m:den>
                        <m:sSub>
                          <m:sSubPr>
                            <m:ctrlPr>
                              <a:rPr lang="en-US" i="1" smtClean="0">
                                <a:latin typeface="Cambria Math" panose="02040503050406030204" pitchFamily="18" charset="0"/>
                              </a:rPr>
                            </m:ctrlPr>
                          </m:sSubPr>
                          <m:e>
                            <m:r>
                              <m:rPr>
                                <m:sty m:val="p"/>
                              </m:rPr>
                              <a:rPr lang="el-GR" i="1" smtClean="0">
                                <a:latin typeface="Cambria Math"/>
                              </a:rPr>
                              <m:t>λ</m:t>
                            </m:r>
                          </m:e>
                          <m:sub>
                            <m:r>
                              <a:rPr lang="en-US" b="0" i="1" smtClean="0">
                                <a:latin typeface="Cambria Math"/>
                              </a:rPr>
                              <m:t>1</m:t>
                            </m:r>
                          </m:sub>
                        </m:sSub>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sSub>
                          <m:sSubPr>
                            <m:ctrlPr>
                              <a:rPr lang="en-US" b="0" i="1" smtClean="0">
                                <a:latin typeface="Cambria Math" panose="02040503050406030204" pitchFamily="18" charset="0"/>
                              </a:rPr>
                            </m:ctrlPr>
                          </m:sSubPr>
                          <m:e>
                            <m:r>
                              <m:rPr>
                                <m:sty m:val="p"/>
                              </m:rPr>
                              <a:rPr lang="el-GR" b="0" i="1" smtClean="0">
                                <a:latin typeface="Cambria Math"/>
                              </a:rPr>
                              <m:t>λ</m:t>
                            </m:r>
                          </m:e>
                          <m:sub>
                            <m:r>
                              <a:rPr lang="en-US" b="0" i="1" smtClean="0">
                                <a:latin typeface="Cambria Math"/>
                              </a:rPr>
                              <m:t>2</m:t>
                            </m:r>
                          </m:sub>
                        </m:sSub>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m:t>
                        </m:r>
                      </m:num>
                      <m:den>
                        <m:sSub>
                          <m:sSubPr>
                            <m:ctrlPr>
                              <a:rPr lang="en-US" b="0" i="1" smtClean="0">
                                <a:latin typeface="Cambria Math" panose="02040503050406030204" pitchFamily="18" charset="0"/>
                              </a:rPr>
                            </m:ctrlPr>
                          </m:sSubPr>
                          <m:e>
                            <m:r>
                              <m:rPr>
                                <m:sty m:val="p"/>
                              </m:rPr>
                              <a:rPr lang="el-GR" b="0" i="1" smtClean="0">
                                <a:latin typeface="Cambria Math"/>
                              </a:rPr>
                              <m:t>λ</m:t>
                            </m:r>
                          </m:e>
                          <m:sub>
                            <m:r>
                              <a:rPr lang="en-US" b="0" i="1" smtClean="0">
                                <a:latin typeface="Cambria Math"/>
                              </a:rPr>
                              <m:t>𝑛</m:t>
                            </m:r>
                          </m:sub>
                        </m:sSub>
                      </m:den>
                    </m:f>
                  </m:oMath>
                </a14:m>
                <a:r>
                  <a:rPr lang="en-US" dirty="0" smtClean="0"/>
                  <a:t> and </a:t>
                </a:r>
                <a14:m>
                  <m:oMath xmlns:m="http://schemas.openxmlformats.org/officeDocument/2006/math">
                    <m:r>
                      <a:rPr lang="en-US" b="0" i="1" smtClean="0">
                        <a:latin typeface="Cambria Math"/>
                      </a:rPr>
                      <m:t>𝑌</m:t>
                    </m:r>
                    <m:r>
                      <a:rPr lang="en-US" b="0" i="1" smtClean="0">
                        <a:latin typeface="Cambria Math"/>
                      </a:rPr>
                      <m:t>=</m:t>
                    </m:r>
                    <m:r>
                      <m:rPr>
                        <m:sty m:val="p"/>
                      </m:rPr>
                      <a:rPr lang="en-US" b="0" i="0" smtClean="0">
                        <a:latin typeface="Cambria Math"/>
                      </a:rPr>
                      <m:t>min</m:t>
                    </m:r>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2</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𝑛</m:t>
                        </m:r>
                      </m:sub>
                    </m:sSub>
                    <m:r>
                      <a:rPr lang="en-US" b="0" i="1" smtClean="0">
                        <a:latin typeface="Cambria Math"/>
                      </a:rPr>
                      <m:t>}</m:t>
                    </m:r>
                  </m:oMath>
                </a14:m>
                <a:r>
                  <a:rPr lang="en-US" dirty="0" smtClean="0"/>
                  <a:t> </a:t>
                </a:r>
                <a:endParaRPr lang="en-US" dirty="0"/>
              </a:p>
              <a:p>
                <a:pPr lvl="1"/>
                <a:r>
                  <a:rPr lang="en-US" dirty="0" smtClean="0"/>
                  <a:t>Convert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𝑌</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2</m:t>
                        </m:r>
                      </m:sub>
                    </m:sSub>
                    <m:r>
                      <a:rPr lang="en-US" b="0" i="1" smtClean="0">
                        <a:latin typeface="Cambria Math"/>
                      </a:rPr>
                      <m:t>,…,</m:t>
                    </m:r>
                    <m:sSub>
                      <m:sSubPr>
                        <m:ctrlPr>
                          <a:rPr lang="en-US" b="0" i="1" smtClean="0">
                            <a:latin typeface="Cambria Math" panose="02040503050406030204" pitchFamily="18" charset="0"/>
                          </a:rPr>
                        </m:ctrlPr>
                      </m:sSubPr>
                      <m:e>
                        <m:r>
                          <a:rPr lang="en-US" b="0" i="1" smtClean="0">
                            <a:latin typeface="Cambria Math"/>
                          </a:rPr>
                          <m:t>𝑌</m:t>
                        </m:r>
                      </m:e>
                      <m:sub>
                        <m:r>
                          <a:rPr lang="en-US" b="0" i="1" smtClean="0">
                            <a:latin typeface="Cambria Math"/>
                          </a:rPr>
                          <m:t>𝑛</m:t>
                        </m:r>
                      </m:sub>
                    </m:sSub>
                  </m:oMath>
                </a14:m>
                <a:r>
                  <a:rPr lang="en-US" dirty="0" smtClean="0"/>
                  <a:t> to Poisson variables with means </a:t>
                </a:r>
                <a14:m>
                  <m:oMath xmlns:m="http://schemas.openxmlformats.org/officeDocument/2006/math">
                    <m:sSub>
                      <m:sSubPr>
                        <m:ctrlPr>
                          <a:rPr lang="en-US" i="1" smtClean="0">
                            <a:latin typeface="Cambria Math" panose="02040503050406030204" pitchFamily="18" charset="0"/>
                          </a:rPr>
                        </m:ctrlPr>
                      </m:sSubPr>
                      <m:e>
                        <m:r>
                          <m:rPr>
                            <m:sty m:val="p"/>
                          </m:rPr>
                          <a:rPr lang="el-GR" i="1" smtClean="0">
                            <a:latin typeface="Cambria Math"/>
                          </a:rPr>
                          <m:t>λ</m:t>
                        </m:r>
                      </m:e>
                      <m:sub>
                        <m:r>
                          <a:rPr lang="en-US" b="0" i="1" smtClean="0">
                            <a:latin typeface="Cambria Math"/>
                          </a:rPr>
                          <m:t>1</m:t>
                        </m:r>
                      </m:sub>
                    </m:sSub>
                    <m:r>
                      <a:rPr lang="en-US" b="0" i="1" smtClean="0">
                        <a:latin typeface="Cambria Math"/>
                      </a:rPr>
                      <m:t>,</m:t>
                    </m:r>
                    <m:sSub>
                      <m:sSubPr>
                        <m:ctrlPr>
                          <a:rPr lang="en-US" b="0" i="1" smtClean="0">
                            <a:latin typeface="Cambria Math" panose="02040503050406030204" pitchFamily="18" charset="0"/>
                          </a:rPr>
                        </m:ctrlPr>
                      </m:sSubPr>
                      <m:e>
                        <m:r>
                          <m:rPr>
                            <m:sty m:val="p"/>
                          </m:rPr>
                          <a:rPr lang="el-GR" b="0" i="1" smtClean="0">
                            <a:latin typeface="Cambria Math"/>
                          </a:rPr>
                          <m:t>λ</m:t>
                        </m:r>
                      </m:e>
                      <m:sub>
                        <m:r>
                          <a:rPr lang="en-US" b="0" i="1" smtClean="0">
                            <a:latin typeface="Cambria Math"/>
                          </a:rPr>
                          <m:t>2</m:t>
                        </m:r>
                      </m:sub>
                    </m:sSub>
                    <m:r>
                      <a:rPr lang="en-US" b="0" i="1" smtClean="0">
                        <a:latin typeface="Cambria Math"/>
                      </a:rPr>
                      <m:t>,…,</m:t>
                    </m:r>
                    <m:sSub>
                      <m:sSubPr>
                        <m:ctrlPr>
                          <a:rPr lang="en-US" b="0" i="1" smtClean="0">
                            <a:latin typeface="Cambria Math" panose="02040503050406030204" pitchFamily="18" charset="0"/>
                          </a:rPr>
                        </m:ctrlPr>
                      </m:sSubPr>
                      <m:e>
                        <m:r>
                          <m:rPr>
                            <m:sty m:val="p"/>
                          </m:rPr>
                          <a:rPr lang="el-GR" b="0" i="1" smtClean="0">
                            <a:latin typeface="Cambria Math"/>
                          </a:rPr>
                          <m:t>λ</m:t>
                        </m:r>
                      </m:e>
                      <m:sub>
                        <m:r>
                          <a:rPr lang="en-US" b="0" i="1" smtClean="0">
                            <a:latin typeface="Cambria Math"/>
                          </a:rPr>
                          <m:t>𝑛</m:t>
                        </m:r>
                      </m:sub>
                    </m:sSub>
                  </m:oMath>
                </a14:m>
                <a:endParaRPr lang="en-US" dirty="0" smtClean="0"/>
              </a:p>
              <a:p>
                <a:pPr lvl="1"/>
                <a:r>
                  <a:rPr lang="en-US" dirty="0" smtClean="0"/>
                  <a:t>Then add the means to get the mean of </a:t>
                </a:r>
                <a14:m>
                  <m:oMath xmlns:m="http://schemas.openxmlformats.org/officeDocument/2006/math">
                    <m:r>
                      <a:rPr lang="en-US" b="0" i="1" smtClean="0">
                        <a:latin typeface="Cambria Math"/>
                      </a:rPr>
                      <m:t>𝑌</m:t>
                    </m:r>
                  </m:oMath>
                </a14:m>
                <a:endParaRPr lang="en-US" dirty="0" smtClean="0"/>
              </a:p>
              <a:p>
                <a:pPr lvl="2"/>
                <a14:m>
                  <m:oMath xmlns:m="http://schemas.openxmlformats.org/officeDocument/2006/math">
                    <m:r>
                      <a:rPr lang="en-US" b="0" i="1" smtClean="0">
                        <a:latin typeface="Cambria Math"/>
                      </a:rPr>
                      <m:t>𝑌</m:t>
                    </m:r>
                  </m:oMath>
                </a14:m>
                <a:r>
                  <a:rPr lang="en-US" dirty="0" smtClean="0"/>
                  <a:t> now has a Poisson distribution with mean </a:t>
                </a:r>
                <a14:m>
                  <m:oMath xmlns:m="http://schemas.openxmlformats.org/officeDocument/2006/math">
                    <m:sSub>
                      <m:sSubPr>
                        <m:ctrlPr>
                          <a:rPr lang="en-US" i="1">
                            <a:latin typeface="Cambria Math" panose="02040503050406030204" pitchFamily="18" charset="0"/>
                          </a:rPr>
                        </m:ctrlPr>
                      </m:sSubPr>
                      <m:e>
                        <m:r>
                          <m:rPr>
                            <m:sty m:val="p"/>
                          </m:rPr>
                          <a:rPr lang="el-GR" i="1">
                            <a:latin typeface="Cambria Math"/>
                          </a:rPr>
                          <m:t>λ</m:t>
                        </m:r>
                      </m:e>
                      <m:sub>
                        <m:r>
                          <a:rPr lang="en-US" i="1">
                            <a:latin typeface="Cambria Math"/>
                          </a:rPr>
                          <m:t>1</m:t>
                        </m:r>
                      </m:sub>
                    </m:sSub>
                    <m:r>
                      <a:rPr lang="en-US" b="0" i="1" smtClean="0">
                        <a:latin typeface="Cambria Math"/>
                      </a:rPr>
                      <m:t>+</m:t>
                    </m:r>
                    <m:sSub>
                      <m:sSubPr>
                        <m:ctrlPr>
                          <a:rPr lang="en-US" i="1">
                            <a:latin typeface="Cambria Math" panose="02040503050406030204" pitchFamily="18" charset="0"/>
                          </a:rPr>
                        </m:ctrlPr>
                      </m:sSubPr>
                      <m:e>
                        <m:r>
                          <m:rPr>
                            <m:sty m:val="p"/>
                          </m:rPr>
                          <a:rPr lang="el-GR" i="1">
                            <a:latin typeface="Cambria Math"/>
                          </a:rPr>
                          <m:t>λ</m:t>
                        </m:r>
                      </m:e>
                      <m:sub>
                        <m:r>
                          <a:rPr lang="en-US" i="1">
                            <a:latin typeface="Cambria Math"/>
                          </a:rPr>
                          <m:t>2</m:t>
                        </m:r>
                      </m:sub>
                    </m:sSub>
                    <m:r>
                      <a:rPr lang="en-US" b="0" i="1" smtClean="0">
                        <a:latin typeface="Cambria Math"/>
                      </a:rPr>
                      <m:t>+</m:t>
                    </m:r>
                    <m:r>
                      <a:rPr lang="en-US" i="1">
                        <a:latin typeface="Cambria Math"/>
                      </a:rPr>
                      <m:t>…</m:t>
                    </m:r>
                    <m:r>
                      <a:rPr lang="en-US" b="0" i="1" smtClean="0">
                        <a:latin typeface="Cambria Math"/>
                      </a:rPr>
                      <m:t>+</m:t>
                    </m:r>
                    <m:sSub>
                      <m:sSubPr>
                        <m:ctrlPr>
                          <a:rPr lang="en-US" i="1">
                            <a:latin typeface="Cambria Math" panose="02040503050406030204" pitchFamily="18" charset="0"/>
                          </a:rPr>
                        </m:ctrlPr>
                      </m:sSubPr>
                      <m:e>
                        <m:r>
                          <m:rPr>
                            <m:sty m:val="p"/>
                          </m:rPr>
                          <a:rPr lang="el-GR" i="1">
                            <a:latin typeface="Cambria Math"/>
                          </a:rPr>
                          <m:t>λ</m:t>
                        </m:r>
                      </m:e>
                      <m:sub>
                        <m:r>
                          <a:rPr lang="en-US" i="1">
                            <a:latin typeface="Cambria Math"/>
                          </a:rPr>
                          <m:t>𝑛</m:t>
                        </m:r>
                      </m:sub>
                    </m:sSub>
                  </m:oMath>
                </a14:m>
                <a:endParaRPr lang="en-US" dirty="0" smtClean="0"/>
              </a:p>
              <a:p>
                <a:pPr lvl="2"/>
                <a:r>
                  <a:rPr lang="en-US" dirty="0" smtClean="0"/>
                  <a:t>This is the same as an exponential distribution with mean </a:t>
                </a:r>
                <a14:m>
                  <m:oMath xmlns:m="http://schemas.openxmlformats.org/officeDocument/2006/math">
                    <m:f>
                      <m:fPr>
                        <m:ctrlPr>
                          <a:rPr lang="en-US" i="1">
                            <a:latin typeface="Cambria Math" panose="02040503050406030204" pitchFamily="18" charset="0"/>
                          </a:rPr>
                        </m:ctrlPr>
                      </m:fPr>
                      <m:num>
                        <m:r>
                          <a:rPr lang="en-US" i="1">
                            <a:latin typeface="Cambria Math"/>
                          </a:rPr>
                          <m:t>1</m:t>
                        </m:r>
                      </m:num>
                      <m:den>
                        <m:sSub>
                          <m:sSubPr>
                            <m:ctrlPr>
                              <a:rPr lang="en-US" i="1">
                                <a:latin typeface="Cambria Math" panose="02040503050406030204" pitchFamily="18" charset="0"/>
                              </a:rPr>
                            </m:ctrlPr>
                          </m:sSubPr>
                          <m:e>
                            <m:r>
                              <m:rPr>
                                <m:sty m:val="p"/>
                              </m:rPr>
                              <a:rPr lang="el-GR" i="1">
                                <a:latin typeface="Cambria Math"/>
                              </a:rPr>
                              <m:t>λ</m:t>
                            </m:r>
                          </m:e>
                          <m:sub>
                            <m:r>
                              <a:rPr lang="en-US" i="1">
                                <a:latin typeface="Cambria Math"/>
                              </a:rPr>
                              <m:t>1</m:t>
                            </m:r>
                          </m:sub>
                        </m:sSub>
                        <m:r>
                          <a:rPr lang="en-US" i="1">
                            <a:latin typeface="Cambria Math"/>
                          </a:rPr>
                          <m:t>+</m:t>
                        </m:r>
                        <m:sSub>
                          <m:sSubPr>
                            <m:ctrlPr>
                              <a:rPr lang="en-US" i="1">
                                <a:latin typeface="Cambria Math" panose="02040503050406030204" pitchFamily="18" charset="0"/>
                              </a:rPr>
                            </m:ctrlPr>
                          </m:sSubPr>
                          <m:e>
                            <m:r>
                              <m:rPr>
                                <m:sty m:val="p"/>
                              </m:rPr>
                              <a:rPr lang="el-GR" i="1">
                                <a:latin typeface="Cambria Math"/>
                              </a:rPr>
                              <m:t>λ</m:t>
                            </m:r>
                          </m:e>
                          <m:sub>
                            <m:r>
                              <a:rPr lang="en-US" i="1">
                                <a:latin typeface="Cambria Math"/>
                              </a:rPr>
                              <m:t>2</m:t>
                            </m:r>
                          </m:sub>
                        </m:sSub>
                        <m:r>
                          <a:rPr lang="en-US" i="1">
                            <a:latin typeface="Cambria Math"/>
                          </a:rPr>
                          <m:t>+…+</m:t>
                        </m:r>
                        <m:sSub>
                          <m:sSubPr>
                            <m:ctrlPr>
                              <a:rPr lang="en-US" i="1">
                                <a:latin typeface="Cambria Math" panose="02040503050406030204" pitchFamily="18" charset="0"/>
                              </a:rPr>
                            </m:ctrlPr>
                          </m:sSubPr>
                          <m:e>
                            <m:r>
                              <m:rPr>
                                <m:sty m:val="p"/>
                              </m:rPr>
                              <a:rPr lang="el-GR" i="1">
                                <a:latin typeface="Cambria Math"/>
                              </a:rPr>
                              <m:t>λ</m:t>
                            </m:r>
                          </m:e>
                          <m:sub>
                            <m:r>
                              <a:rPr lang="en-US" i="1">
                                <a:latin typeface="Cambria Math"/>
                              </a:rPr>
                              <m:t>𝑛</m:t>
                            </m:r>
                          </m:sub>
                        </m:sSub>
                      </m:den>
                    </m:f>
                  </m:oMath>
                </a14:m>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524000"/>
                <a:ext cx="8229600" cy="5257799"/>
              </a:xfrm>
              <a:blipFill rotWithShape="1">
                <a:blip r:embed="rId2"/>
                <a:stretch>
                  <a:fillRect t="-1508"/>
                </a:stretch>
              </a:blipFill>
            </p:spPr>
            <p:txBody>
              <a:bodyPr/>
              <a:lstStyle/>
              <a:p>
                <a:r>
                  <a:rPr lang="en-US">
                    <a:noFill/>
                  </a:rPr>
                  <a:t> </a:t>
                </a:r>
              </a:p>
            </p:txBody>
          </p:sp>
        </mc:Fallback>
      </mc:AlternateContent>
    </p:spTree>
    <p:extLst>
      <p:ext uri="{BB962C8B-B14F-4D97-AF65-F5344CB8AC3E}">
        <p14:creationId xmlns:p14="http://schemas.microsoft.com/office/powerpoint/2010/main" val="42696142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1441</TotalTime>
  <Words>789</Words>
  <Application>Microsoft Office PowerPoint</Application>
  <PresentationFormat>On-screen Show (4:3)</PresentationFormat>
  <Paragraphs>109</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Cambria Math</vt:lpstr>
      <vt:lpstr>Corbel</vt:lpstr>
      <vt:lpstr>Wingdings</vt:lpstr>
      <vt:lpstr>Wingdings 2</vt:lpstr>
      <vt:lpstr>Wingdings 3</vt:lpstr>
      <vt:lpstr>Module</vt:lpstr>
      <vt:lpstr>Continuous Distributions</vt:lpstr>
      <vt:lpstr>Uniform</vt:lpstr>
      <vt:lpstr>Normal</vt:lpstr>
      <vt:lpstr>Fun things to do with the Normal Distribution</vt:lpstr>
      <vt:lpstr>Fun things to do with the Normal Distribution</vt:lpstr>
      <vt:lpstr>Fun things to do with the Normal Distribution</vt:lpstr>
      <vt:lpstr>Exponential</vt:lpstr>
      <vt:lpstr>Fun things to do with the Exponential Distribution</vt:lpstr>
      <vt:lpstr>Fun things to do with the Exponential Distribution</vt:lpstr>
      <vt:lpstr>Gamma</vt:lpstr>
      <vt:lpstr>Likelihood of Distributions</vt:lpstr>
      <vt:lpstr>Actex, Ex 7-6, pg 212</vt:lpstr>
      <vt:lpstr>Sample Exam, #37</vt:lpstr>
      <vt:lpstr>Sample Exam #57</vt:lpstr>
      <vt:lpstr>Sample Exam, #88</vt:lpstr>
      <vt:lpstr>Sample Exam #87</vt:lpstr>
      <vt:lpstr>Sample Exam #186</vt:lpstr>
      <vt:lpstr>Sample Exam #203</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Distributions</dc:title>
  <dc:creator>Elizabeth</dc:creator>
  <cp:lastModifiedBy>Michael Eccker</cp:lastModifiedBy>
  <cp:revision>23</cp:revision>
  <dcterms:created xsi:type="dcterms:W3CDTF">2014-03-03T19:06:31Z</dcterms:created>
  <dcterms:modified xsi:type="dcterms:W3CDTF">2016-10-25T22:47:42Z</dcterms:modified>
</cp:coreProperties>
</file>