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56" r:id="rId2"/>
    <p:sldId id="294" r:id="rId3"/>
    <p:sldId id="257" r:id="rId4"/>
    <p:sldId id="260" r:id="rId5"/>
    <p:sldId id="259" r:id="rId6"/>
    <p:sldId id="258" r:id="rId7"/>
    <p:sldId id="261" r:id="rId8"/>
    <p:sldId id="262" r:id="rId9"/>
    <p:sldId id="263" r:id="rId10"/>
    <p:sldId id="295" r:id="rId11"/>
    <p:sldId id="265" r:id="rId12"/>
    <p:sldId id="290" r:id="rId13"/>
    <p:sldId id="266" r:id="rId14"/>
    <p:sldId id="267" r:id="rId15"/>
    <p:sldId id="268" r:id="rId16"/>
    <p:sldId id="269" r:id="rId17"/>
    <p:sldId id="270" r:id="rId18"/>
    <p:sldId id="271" r:id="rId19"/>
    <p:sldId id="299" r:id="rId20"/>
    <p:sldId id="272" r:id="rId21"/>
    <p:sldId id="273" r:id="rId22"/>
    <p:sldId id="274" r:id="rId23"/>
    <p:sldId id="275" r:id="rId24"/>
    <p:sldId id="276" r:id="rId25"/>
    <p:sldId id="277" r:id="rId26"/>
    <p:sldId id="279" r:id="rId27"/>
    <p:sldId id="298" r:id="rId28"/>
    <p:sldId id="292" r:id="rId29"/>
    <p:sldId id="278" r:id="rId30"/>
    <p:sldId id="296" r:id="rId31"/>
    <p:sldId id="282" r:id="rId32"/>
    <p:sldId id="293" r:id="rId3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p:cViewPr>
        <p:scale>
          <a:sx n="90" d="100"/>
          <a:sy n="90" d="100"/>
        </p:scale>
        <p:origin x="1338" y="1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8A35DB23-50E6-4F50-9E32-013FA19742C0}" type="datetimeFigureOut">
              <a:rPr lang="en-US" smtClean="0"/>
              <a:t>6/29/2016</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3DF435B7-61D7-423C-A059-C398C49B4620}" type="slidenum">
              <a:rPr lang="en-US" smtClean="0"/>
              <a:t>‹#›</a:t>
            </a:fld>
            <a:endParaRPr lang="en-US"/>
          </a:p>
        </p:txBody>
      </p:sp>
    </p:spTree>
    <p:extLst>
      <p:ext uri="{BB962C8B-B14F-4D97-AF65-F5344CB8AC3E}">
        <p14:creationId xmlns:p14="http://schemas.microsoft.com/office/powerpoint/2010/main" val="781207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ECF2D04-1CD6-4C57-9B1E-0175285B34F6}" type="datetimeFigureOut">
              <a:rPr lang="en-US" smtClean="0"/>
              <a:pPr/>
              <a:t>6/29/2016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24D537C-B49B-4474-9D68-CAF790B306A6}" type="slidenum">
              <a:rPr lang="en-US" smtClean="0"/>
              <a:pPr/>
              <a:t>‹#›</a:t>
            </a:fld>
            <a:endParaRPr lang="en-US"/>
          </a:p>
        </p:txBody>
      </p:sp>
    </p:spTree>
    <p:extLst>
      <p:ext uri="{BB962C8B-B14F-4D97-AF65-F5344CB8AC3E}">
        <p14:creationId xmlns:p14="http://schemas.microsoft.com/office/powerpoint/2010/main" val="2563627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how to run these in excel</a:t>
            </a:r>
            <a:endParaRPr lang="en-US" dirty="0"/>
          </a:p>
        </p:txBody>
      </p:sp>
      <p:sp>
        <p:nvSpPr>
          <p:cNvPr id="4" name="Slide Number Placeholder 3"/>
          <p:cNvSpPr>
            <a:spLocks noGrp="1"/>
          </p:cNvSpPr>
          <p:nvPr>
            <p:ph type="sldNum" sz="quarter" idx="10"/>
          </p:nvPr>
        </p:nvSpPr>
        <p:spPr/>
        <p:txBody>
          <a:bodyPr/>
          <a:lstStyle/>
          <a:p>
            <a:fld id="{124D537C-B49B-4474-9D68-CAF790B306A6}" type="slidenum">
              <a:rPr lang="en-US" smtClean="0"/>
              <a:pPr/>
              <a:t>8</a:t>
            </a:fld>
            <a:endParaRPr lang="en-US"/>
          </a:p>
        </p:txBody>
      </p:sp>
    </p:spTree>
    <p:extLst>
      <p:ext uri="{BB962C8B-B14F-4D97-AF65-F5344CB8AC3E}">
        <p14:creationId xmlns:p14="http://schemas.microsoft.com/office/powerpoint/2010/main" val="38889391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ADB7F57-00EC-43C2-A922-F8A222EFD26B}" type="datetime1">
              <a:rPr lang="en-US" smtClean="0"/>
              <a:t>6/29/2016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3DE35052-B617-42EA-90E6-B62E5AA6D1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D5AD8B-1A50-41CB-8474-A92DC6BF4621}" type="datetime1">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35052-B617-42EA-90E6-B62E5AA6D1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24C419-7148-4FD9-BCE5-901702EA0DF6}" type="datetime1">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35052-B617-42EA-90E6-B62E5AA6D1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3451A4-A5C4-49AA-AFC1-B38D4489E0FC}" type="datetime1">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35052-B617-42EA-90E6-B62E5AA6D1B4}"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54DE73-2884-46A5-B077-C36DAB64F171}" type="datetime1">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35052-B617-42EA-90E6-B62E5AA6D1B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DC77A7-F058-460E-BAED-0CC7BFB44EAA}" type="datetime1">
              <a:rPr lang="en-US" smtClean="0"/>
              <a:t>6/29/2016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35052-B617-42EA-90E6-B62E5AA6D1B4}"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13F1309-2966-4B78-8258-9AC093ED0FAC}" type="datetime1">
              <a:rPr lang="en-US" smtClean="0"/>
              <a:t>6/29/2016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E35052-B617-42EA-90E6-B62E5AA6D1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3E0E685-906F-4B74-8FBE-AE21528397D8}" type="datetime1">
              <a:rPr lang="en-US" smtClean="0"/>
              <a:t>6/29/2016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E35052-B617-42EA-90E6-B62E5AA6D1B4}"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6DA4F-C541-4A44-BA76-F3DE51583E4F}" type="datetime1">
              <a:rPr lang="en-US" smtClean="0"/>
              <a:t>6/29/2016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E35052-B617-42EA-90E6-B62E5AA6D1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C5C8EB7-92D8-41A6-9BF0-F86C9A0C2248}" type="datetime1">
              <a:rPr lang="en-US" smtClean="0"/>
              <a:t>6/29/2016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35052-B617-42EA-90E6-B62E5AA6D1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7E2A64E9-0C2B-4400-AD6F-A6DAFA179A54}" type="datetime1">
              <a:rPr lang="en-US" smtClean="0"/>
              <a:t>6/29/2016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DE35052-B617-42EA-90E6-B62E5AA6D1B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953D41B3-0EE0-4331-A64B-F2C8F78739B0}" type="datetime1">
              <a:rPr lang="en-US" smtClean="0"/>
              <a:t>6/29/2016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3DE35052-B617-42EA-90E6-B62E5AA6D1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bw5082@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abw5082@gmail.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 to VBA</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Originally by Andrew Waldron </a:t>
            </a:r>
            <a:r>
              <a:rPr lang="en-US" dirty="0" smtClean="0">
                <a:hlinkClick r:id="rId2"/>
              </a:rPr>
              <a:t>abw5082@gmail.com</a:t>
            </a:r>
            <a:endParaRPr lang="en-US" dirty="0" smtClean="0"/>
          </a:p>
          <a:p>
            <a:r>
              <a:rPr lang="en-US" dirty="0" smtClean="0"/>
              <a:t>Revised 5/27/2016</a:t>
            </a:r>
            <a:endParaRPr lang="en-US" dirty="0"/>
          </a:p>
        </p:txBody>
      </p:sp>
      <p:sp>
        <p:nvSpPr>
          <p:cNvPr id="4" name="Slide Number Placeholder 3"/>
          <p:cNvSpPr>
            <a:spLocks noGrp="1"/>
          </p:cNvSpPr>
          <p:nvPr>
            <p:ph type="sldNum" sz="quarter" idx="12"/>
          </p:nvPr>
        </p:nvSpPr>
        <p:spPr/>
        <p:txBody>
          <a:bodyPr/>
          <a:lstStyle/>
          <a:p>
            <a:fld id="{3DE35052-B617-42EA-90E6-B62E5AA6D1B4}" type="slidenum">
              <a:rPr lang="en-US" smtClean="0"/>
              <a:pPr/>
              <a:t>1</a:t>
            </a:fld>
            <a:endParaRPr lang="en-US"/>
          </a:p>
        </p:txBody>
      </p:sp>
    </p:spTree>
    <p:extLst>
      <p:ext uri="{BB962C8B-B14F-4D97-AF65-F5344CB8AC3E}">
        <p14:creationId xmlns:p14="http://schemas.microsoft.com/office/powerpoint/2010/main" val="4111963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34400" cy="4525963"/>
          </a:xfrm>
        </p:spPr>
        <p:txBody>
          <a:bodyPr>
            <a:normAutofit fontScale="85000" lnSpcReduction="20000"/>
          </a:bodyPr>
          <a:lstStyle/>
          <a:p>
            <a:r>
              <a:rPr lang="en-US" dirty="0" smtClean="0"/>
              <a:t>Creates VBA code for everything you do</a:t>
            </a:r>
          </a:p>
          <a:p>
            <a:pPr lvl="1"/>
            <a:r>
              <a:rPr lang="en-US" dirty="0" smtClean="0"/>
              <a:t>Good way to program if you don’t know VBA functions like copy, paste, etc.</a:t>
            </a:r>
            <a:endParaRPr lang="en-US" dirty="0"/>
          </a:p>
          <a:p>
            <a:endParaRPr lang="en-US" dirty="0" smtClean="0"/>
          </a:p>
          <a:p>
            <a:r>
              <a:rPr lang="en-US" dirty="0" smtClean="0"/>
              <a:t>On the Developer tab</a:t>
            </a:r>
          </a:p>
          <a:p>
            <a:pPr lvl="1"/>
            <a:r>
              <a:rPr lang="en-US" dirty="0" smtClean="0"/>
              <a:t>Click Record Macro</a:t>
            </a:r>
          </a:p>
          <a:p>
            <a:endParaRPr lang="en-US" dirty="0" smtClean="0"/>
          </a:p>
          <a:p>
            <a:endParaRPr lang="en-US" dirty="0"/>
          </a:p>
          <a:p>
            <a:r>
              <a:rPr lang="en-US" dirty="0" smtClean="0"/>
              <a:t>Stop recording when done</a:t>
            </a:r>
          </a:p>
          <a:p>
            <a:pPr lvl="1"/>
            <a:r>
              <a:rPr lang="en-US" dirty="0" smtClean="0"/>
              <a:t>From Developer tab</a:t>
            </a:r>
          </a:p>
          <a:p>
            <a:endParaRPr lang="en-US" dirty="0" smtClean="0"/>
          </a:p>
          <a:p>
            <a:endParaRPr lang="en-US" dirty="0" smtClean="0"/>
          </a:p>
          <a:p>
            <a:endParaRPr lang="en-US" dirty="0"/>
          </a:p>
          <a:p>
            <a:r>
              <a:rPr lang="en-US" dirty="0" smtClean="0"/>
              <a:t>Run often when programming to </a:t>
            </a:r>
            <a:r>
              <a:rPr lang="en-US" dirty="0"/>
              <a:t>check for errors</a:t>
            </a:r>
          </a:p>
        </p:txBody>
      </p:sp>
      <p:sp>
        <p:nvSpPr>
          <p:cNvPr id="3" name="Title 2"/>
          <p:cNvSpPr>
            <a:spLocks noGrp="1"/>
          </p:cNvSpPr>
          <p:nvPr>
            <p:ph type="title"/>
          </p:nvPr>
        </p:nvSpPr>
        <p:spPr/>
        <p:txBody>
          <a:bodyPr>
            <a:normAutofit/>
          </a:bodyPr>
          <a:lstStyle/>
          <a:p>
            <a:r>
              <a:rPr lang="en-US" sz="3000" dirty="0" smtClean="0"/>
              <a:t>Record keystrokes &amp; mouse clicks in macro</a:t>
            </a:r>
            <a:endParaRPr lang="en-US" sz="3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1416" y="2129023"/>
            <a:ext cx="2085975"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2254" y="3733800"/>
            <a:ext cx="196215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3DE35052-B617-42EA-90E6-B62E5AA6D1B4}" type="slidenum">
              <a:rPr lang="en-US" smtClean="0"/>
              <a:pPr/>
              <a:t>10</a:t>
            </a:fld>
            <a:endParaRPr lang="en-US"/>
          </a:p>
        </p:txBody>
      </p:sp>
    </p:spTree>
    <p:extLst>
      <p:ext uri="{BB962C8B-B14F-4D97-AF65-F5344CB8AC3E}">
        <p14:creationId xmlns:p14="http://schemas.microsoft.com/office/powerpoint/2010/main" val="841065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From the VB Editor </a:t>
            </a:r>
          </a:p>
          <a:p>
            <a:pPr lvl="1"/>
            <a:r>
              <a:rPr lang="en-US" dirty="0" smtClean="0"/>
              <a:t>click inside the sub and then click play button or f5</a:t>
            </a:r>
          </a:p>
          <a:p>
            <a:endParaRPr lang="en-US" dirty="0"/>
          </a:p>
          <a:p>
            <a:endParaRPr lang="en-US" dirty="0" smtClean="0"/>
          </a:p>
          <a:p>
            <a:endParaRPr lang="en-US" dirty="0" smtClean="0"/>
          </a:p>
          <a:p>
            <a:r>
              <a:rPr lang="en-US" dirty="0" smtClean="0"/>
              <a:t>From Excel (or Developer Tab’s Insert &gt;Form)</a:t>
            </a:r>
          </a:p>
          <a:p>
            <a:pPr lvl="1"/>
            <a:r>
              <a:rPr lang="en-US" dirty="0" smtClean="0"/>
              <a:t>Create a shape</a:t>
            </a:r>
          </a:p>
          <a:p>
            <a:pPr lvl="1"/>
            <a:r>
              <a:rPr lang="en-US" dirty="0" smtClean="0"/>
              <a:t>Right click -&gt; assign macro</a:t>
            </a:r>
          </a:p>
          <a:p>
            <a:pPr lvl="1"/>
            <a:r>
              <a:rPr lang="en-US" dirty="0" smtClean="0"/>
              <a:t>Give it the name of a program that already exists, or create name and program it</a:t>
            </a:r>
          </a:p>
          <a:p>
            <a:endParaRPr lang="en-US" dirty="0"/>
          </a:p>
        </p:txBody>
      </p:sp>
      <p:sp>
        <p:nvSpPr>
          <p:cNvPr id="2" name="Title 1"/>
          <p:cNvSpPr>
            <a:spLocks noGrp="1"/>
          </p:cNvSpPr>
          <p:nvPr>
            <p:ph type="title"/>
          </p:nvPr>
        </p:nvSpPr>
        <p:spPr/>
        <p:txBody>
          <a:bodyPr/>
          <a:lstStyle/>
          <a:p>
            <a:r>
              <a:rPr lang="en-US" dirty="0" smtClean="0"/>
              <a:t>How to Run a Macro</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9946" y="2514600"/>
            <a:ext cx="37433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DE35052-B617-42EA-90E6-B62E5AA6D1B4}" type="slidenum">
              <a:rPr lang="en-US" smtClean="0"/>
              <a:pPr/>
              <a:t>11</a:t>
            </a:fld>
            <a:endParaRPr lang="en-US"/>
          </a:p>
        </p:txBody>
      </p:sp>
    </p:spTree>
    <p:extLst>
      <p:ext uri="{BB962C8B-B14F-4D97-AF65-F5344CB8AC3E}">
        <p14:creationId xmlns:p14="http://schemas.microsoft.com/office/powerpoint/2010/main" val="2499702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432" y="1219200"/>
            <a:ext cx="8382000" cy="4919472"/>
          </a:xfrm>
        </p:spPr>
        <p:txBody>
          <a:bodyPr>
            <a:normAutofit fontScale="92500" lnSpcReduction="10000"/>
          </a:bodyPr>
          <a:lstStyle/>
          <a:p>
            <a:r>
              <a:rPr lang="en-US" dirty="0" smtClean="0"/>
              <a:t>Type the following to tell VBA about your variables</a:t>
            </a:r>
          </a:p>
          <a:p>
            <a:pPr lvl="1"/>
            <a:r>
              <a:rPr lang="en-US" dirty="0" smtClean="0"/>
              <a:t>Dim </a:t>
            </a:r>
            <a:r>
              <a:rPr lang="en-US" dirty="0" err="1">
                <a:solidFill>
                  <a:schemeClr val="accent2">
                    <a:lumMod val="75000"/>
                  </a:schemeClr>
                </a:solidFill>
              </a:rPr>
              <a:t>V</a:t>
            </a:r>
            <a:r>
              <a:rPr lang="en-US" dirty="0" err="1" smtClean="0">
                <a:solidFill>
                  <a:schemeClr val="accent2">
                    <a:lumMod val="75000"/>
                  </a:schemeClr>
                </a:solidFill>
              </a:rPr>
              <a:t>arName</a:t>
            </a:r>
            <a:r>
              <a:rPr lang="en-US" dirty="0" smtClean="0">
                <a:solidFill>
                  <a:schemeClr val="accent2">
                    <a:lumMod val="75000"/>
                  </a:schemeClr>
                </a:solidFill>
              </a:rPr>
              <a:t> </a:t>
            </a:r>
            <a:r>
              <a:rPr lang="en-US" dirty="0" smtClean="0"/>
              <a:t>As </a:t>
            </a:r>
            <a:r>
              <a:rPr lang="en-US" dirty="0" smtClean="0">
                <a:solidFill>
                  <a:schemeClr val="accent4"/>
                </a:solidFill>
              </a:rPr>
              <a:t>Type</a:t>
            </a:r>
          </a:p>
          <a:p>
            <a:endParaRPr lang="en-US" dirty="0" smtClean="0"/>
          </a:p>
          <a:p>
            <a:r>
              <a:rPr lang="en-US" dirty="0" smtClean="0"/>
              <a:t>Create your variables at beginning of your code</a:t>
            </a:r>
            <a:br>
              <a:rPr lang="en-US" dirty="0" smtClean="0"/>
            </a:br>
            <a:endParaRPr lang="en-US" dirty="0" smtClean="0"/>
          </a:p>
          <a:p>
            <a:r>
              <a:rPr lang="en-US" dirty="0" smtClean="0"/>
              <a:t>Example</a:t>
            </a:r>
          </a:p>
          <a:p>
            <a:pPr lvl="1">
              <a:buNone/>
            </a:pPr>
            <a:r>
              <a:rPr lang="en-US" dirty="0" smtClean="0">
                <a:solidFill>
                  <a:schemeClr val="accent4"/>
                </a:solidFill>
              </a:rPr>
              <a:t>Sub</a:t>
            </a:r>
            <a:r>
              <a:rPr lang="en-US" dirty="0" smtClean="0"/>
              <a:t> Name ()</a:t>
            </a:r>
          </a:p>
          <a:p>
            <a:pPr lvl="1">
              <a:buNone/>
            </a:pPr>
            <a:r>
              <a:rPr lang="en-US" dirty="0" smtClean="0">
                <a:solidFill>
                  <a:srgbClr val="00B050"/>
                </a:solidFill>
              </a:rPr>
              <a:t>     ‘Dim variables</a:t>
            </a:r>
          </a:p>
          <a:p>
            <a:pPr lvl="1">
              <a:buNone/>
            </a:pPr>
            <a:r>
              <a:rPr lang="en-US" dirty="0">
                <a:solidFill>
                  <a:srgbClr val="00B050"/>
                </a:solidFill>
              </a:rPr>
              <a:t>	</a:t>
            </a:r>
            <a:r>
              <a:rPr lang="en-US" dirty="0" smtClean="0">
                <a:solidFill>
                  <a:srgbClr val="00B050"/>
                </a:solidFill>
              </a:rPr>
              <a:t>  ‘Read in data or obtain thru input box</a:t>
            </a:r>
          </a:p>
          <a:p>
            <a:pPr lvl="1">
              <a:buNone/>
            </a:pPr>
            <a:r>
              <a:rPr lang="en-US" dirty="0" smtClean="0">
                <a:solidFill>
                  <a:srgbClr val="00B050"/>
                </a:solidFill>
              </a:rPr>
              <a:t>     ‘</a:t>
            </a:r>
            <a:r>
              <a:rPr lang="en-US" dirty="0">
                <a:solidFill>
                  <a:srgbClr val="00B050"/>
                </a:solidFill>
              </a:rPr>
              <a:t>C</a:t>
            </a:r>
            <a:r>
              <a:rPr lang="en-US" dirty="0" smtClean="0">
                <a:solidFill>
                  <a:srgbClr val="00B050"/>
                </a:solidFill>
              </a:rPr>
              <a:t>ode that manipulates variables</a:t>
            </a:r>
          </a:p>
          <a:p>
            <a:pPr lvl="1">
              <a:buNone/>
            </a:pPr>
            <a:r>
              <a:rPr lang="en-US" dirty="0" smtClean="0">
                <a:solidFill>
                  <a:srgbClr val="00B050"/>
                </a:solidFill>
              </a:rPr>
              <a:t>     ‘You must tell PC order of calculations, step by step</a:t>
            </a:r>
          </a:p>
          <a:p>
            <a:pPr lvl="1">
              <a:buNone/>
            </a:pPr>
            <a:r>
              <a:rPr lang="en-US" dirty="0">
                <a:solidFill>
                  <a:srgbClr val="00B050"/>
                </a:solidFill>
              </a:rPr>
              <a:t> </a:t>
            </a:r>
            <a:r>
              <a:rPr lang="en-US" dirty="0" smtClean="0">
                <a:solidFill>
                  <a:srgbClr val="00B050"/>
                </a:solidFill>
              </a:rPr>
              <a:t>    ‘You don’t need to print everything, as in Excel</a:t>
            </a:r>
          </a:p>
          <a:p>
            <a:pPr lvl="1">
              <a:buNone/>
            </a:pPr>
            <a:r>
              <a:rPr lang="en-US" dirty="0" smtClean="0">
                <a:solidFill>
                  <a:srgbClr val="00B050"/>
                </a:solidFill>
              </a:rPr>
              <a:t>     ‘Print out the variables or display in message box</a:t>
            </a:r>
          </a:p>
          <a:p>
            <a:pPr lvl="1">
              <a:buNone/>
            </a:pPr>
            <a:r>
              <a:rPr lang="en-US" dirty="0" smtClean="0">
                <a:solidFill>
                  <a:schemeClr val="accent4"/>
                </a:solidFill>
              </a:rPr>
              <a:t>End sub</a:t>
            </a:r>
          </a:p>
          <a:p>
            <a:endParaRPr lang="en-US" dirty="0" smtClean="0"/>
          </a:p>
        </p:txBody>
      </p:sp>
      <p:sp>
        <p:nvSpPr>
          <p:cNvPr id="3" name="Title 2"/>
          <p:cNvSpPr>
            <a:spLocks noGrp="1"/>
          </p:cNvSpPr>
          <p:nvPr>
            <p:ph type="title"/>
          </p:nvPr>
        </p:nvSpPr>
        <p:spPr/>
        <p:txBody>
          <a:bodyPr/>
          <a:lstStyle/>
          <a:p>
            <a:r>
              <a:rPr lang="en-US" dirty="0" smtClean="0"/>
              <a:t>VBA Variables</a:t>
            </a:r>
            <a:endParaRPr lang="en-US" dirty="0"/>
          </a:p>
        </p:txBody>
      </p:sp>
      <p:sp>
        <p:nvSpPr>
          <p:cNvPr id="4" name="Slide Number Placeholder 3"/>
          <p:cNvSpPr>
            <a:spLocks noGrp="1"/>
          </p:cNvSpPr>
          <p:nvPr>
            <p:ph type="sldNum" sz="quarter" idx="12"/>
          </p:nvPr>
        </p:nvSpPr>
        <p:spPr/>
        <p:txBody>
          <a:bodyPr/>
          <a:lstStyle/>
          <a:p>
            <a:fld id="{3DE35052-B617-42EA-90E6-B62E5AA6D1B4}"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4495800" cy="4525963"/>
          </a:xfrm>
        </p:spPr>
        <p:txBody>
          <a:bodyPr>
            <a:normAutofit/>
          </a:bodyPr>
          <a:lstStyle/>
          <a:p>
            <a:pPr>
              <a:buNone/>
            </a:pPr>
            <a:endParaRPr lang="en-US" dirty="0" smtClean="0"/>
          </a:p>
          <a:p>
            <a:pPr lvl="1">
              <a:buNone/>
            </a:pPr>
            <a:r>
              <a:rPr lang="en-US" dirty="0" smtClean="0"/>
              <a:t>Dim </a:t>
            </a:r>
            <a:r>
              <a:rPr lang="en-US" dirty="0" err="1" smtClean="0">
                <a:solidFill>
                  <a:schemeClr val="accent2">
                    <a:lumMod val="75000"/>
                  </a:schemeClr>
                </a:solidFill>
              </a:rPr>
              <a:t>varName</a:t>
            </a:r>
            <a:r>
              <a:rPr lang="en-US" dirty="0" smtClean="0">
                <a:solidFill>
                  <a:schemeClr val="accent2">
                    <a:lumMod val="75000"/>
                  </a:schemeClr>
                </a:solidFill>
              </a:rPr>
              <a:t> </a:t>
            </a:r>
            <a:r>
              <a:rPr lang="en-US" dirty="0" smtClean="0"/>
              <a:t>As </a:t>
            </a:r>
            <a:r>
              <a:rPr lang="en-US" dirty="0" smtClean="0">
                <a:solidFill>
                  <a:schemeClr val="accent4"/>
                </a:solidFill>
              </a:rPr>
              <a:t>Type</a:t>
            </a:r>
          </a:p>
          <a:p>
            <a:endParaRPr lang="en-US" dirty="0" smtClean="0">
              <a:solidFill>
                <a:schemeClr val="accent4"/>
              </a:solidFill>
            </a:endParaRPr>
          </a:p>
          <a:p>
            <a:r>
              <a:rPr lang="en-US" dirty="0" smtClean="0"/>
              <a:t>Common Types:</a:t>
            </a:r>
          </a:p>
          <a:p>
            <a:pPr lvl="1"/>
            <a:r>
              <a:rPr lang="en-US" dirty="0"/>
              <a:t>Double – decimals</a:t>
            </a:r>
          </a:p>
          <a:p>
            <a:pPr lvl="1"/>
            <a:r>
              <a:rPr lang="en-US" dirty="0" smtClean="0"/>
              <a:t>Long – integers</a:t>
            </a:r>
          </a:p>
          <a:p>
            <a:pPr lvl="1"/>
            <a:r>
              <a:rPr lang="en-US" dirty="0" smtClean="0"/>
              <a:t>String – letters</a:t>
            </a:r>
          </a:p>
          <a:p>
            <a:pPr lvl="1"/>
            <a:r>
              <a:rPr lang="en-US" dirty="0" smtClean="0"/>
              <a:t>Boolean – true/false</a:t>
            </a:r>
          </a:p>
          <a:p>
            <a:pPr lvl="1"/>
            <a:r>
              <a:rPr lang="en-US" dirty="0" smtClean="0"/>
              <a:t>Variant – anything</a:t>
            </a:r>
          </a:p>
          <a:p>
            <a:pPr lvl="1"/>
            <a:endParaRPr lang="en-US" dirty="0"/>
          </a:p>
        </p:txBody>
      </p:sp>
      <p:sp>
        <p:nvSpPr>
          <p:cNvPr id="2" name="Title 1"/>
          <p:cNvSpPr>
            <a:spLocks noGrp="1"/>
          </p:cNvSpPr>
          <p:nvPr>
            <p:ph type="title"/>
          </p:nvPr>
        </p:nvSpPr>
        <p:spPr/>
        <p:txBody>
          <a:bodyPr/>
          <a:lstStyle/>
          <a:p>
            <a:r>
              <a:rPr lang="en-US" dirty="0" smtClean="0"/>
              <a:t>VBA Variables</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098" y="3124200"/>
            <a:ext cx="4206374"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Curved Connector 5"/>
          <p:cNvCxnSpPr/>
          <p:nvPr/>
        </p:nvCxnSpPr>
        <p:spPr>
          <a:xfrm rot="5400000" flipH="1" flipV="1">
            <a:off x="3352800" y="2895600"/>
            <a:ext cx="762000" cy="1588"/>
          </a:xfrm>
          <a:prstGeom prst="curved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3DE35052-B617-42EA-90E6-B62E5AA6D1B4}" type="slidenum">
              <a:rPr lang="en-US" smtClean="0"/>
              <a:pPr/>
              <a:t>13</a:t>
            </a:fld>
            <a:endParaRPr lang="en-US"/>
          </a:p>
        </p:txBody>
      </p:sp>
    </p:spTree>
    <p:extLst>
      <p:ext uri="{BB962C8B-B14F-4D97-AF65-F5344CB8AC3E}">
        <p14:creationId xmlns:p14="http://schemas.microsoft.com/office/powerpoint/2010/main" val="1571731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915400" cy="4525963"/>
          </a:xfrm>
        </p:spPr>
        <p:txBody>
          <a:bodyPr>
            <a:normAutofit/>
          </a:bodyPr>
          <a:lstStyle/>
          <a:p>
            <a:pPr lvl="1"/>
            <a:r>
              <a:rPr lang="en-US" sz="2400" dirty="0" smtClean="0"/>
              <a:t>DIM helps program use less memory &amp; run faster</a:t>
            </a:r>
          </a:p>
          <a:p>
            <a:pPr lvl="1"/>
            <a:r>
              <a:rPr lang="en-US" sz="2400" dirty="0" smtClean="0"/>
              <a:t>Otherwise, Variant is default, which takes more space</a:t>
            </a:r>
          </a:p>
          <a:p>
            <a:pPr lvl="1"/>
            <a:endParaRPr lang="en-US" sz="2000" dirty="0" smtClean="0"/>
          </a:p>
          <a:p>
            <a:pPr lvl="1"/>
            <a:endParaRPr lang="en-US" sz="2000" dirty="0"/>
          </a:p>
          <a:p>
            <a:pPr lvl="1"/>
            <a:r>
              <a:rPr lang="en-US" sz="2400" dirty="0"/>
              <a:t>Can Dim Function and </a:t>
            </a:r>
            <a:r>
              <a:rPr lang="en-US" sz="2400" dirty="0" smtClean="0"/>
              <a:t>inputs too</a:t>
            </a:r>
            <a:endParaRPr lang="en-US" sz="2400" dirty="0"/>
          </a:p>
          <a:p>
            <a:pPr marL="630936" lvl="2" indent="0">
              <a:buNone/>
            </a:pPr>
            <a:r>
              <a:rPr lang="en-US" sz="1600" dirty="0" smtClean="0"/>
              <a:t>	Function </a:t>
            </a:r>
            <a:r>
              <a:rPr lang="en-US" sz="1600" dirty="0" err="1" smtClean="0"/>
              <a:t>AnnPV</a:t>
            </a:r>
            <a:r>
              <a:rPr lang="en-US" sz="1600" dirty="0" smtClean="0"/>
              <a:t>(</a:t>
            </a:r>
            <a:r>
              <a:rPr lang="en-US" sz="1600" dirty="0" err="1" smtClean="0"/>
              <a:t>InterestRate</a:t>
            </a:r>
            <a:r>
              <a:rPr lang="en-US" sz="1600" dirty="0" smtClean="0"/>
              <a:t> As Double, N As Integer) As Double</a:t>
            </a:r>
          </a:p>
          <a:p>
            <a:pPr lvl="1"/>
            <a:endParaRPr lang="en-US" dirty="0" smtClean="0"/>
          </a:p>
          <a:p>
            <a:pPr lvl="1"/>
            <a:r>
              <a:rPr lang="en-US" dirty="0" smtClean="0"/>
              <a:t>Type </a:t>
            </a:r>
            <a:r>
              <a:rPr lang="en-US" b="1" u="sng" dirty="0" smtClean="0">
                <a:solidFill>
                  <a:schemeClr val="tx2"/>
                </a:solidFill>
              </a:rPr>
              <a:t>Option Explicit </a:t>
            </a:r>
            <a:r>
              <a:rPr lang="en-US" dirty="0" smtClean="0"/>
              <a:t>at very top before Sub or Function</a:t>
            </a:r>
          </a:p>
          <a:p>
            <a:pPr lvl="2"/>
            <a:r>
              <a:rPr lang="en-US" dirty="0" smtClean="0"/>
              <a:t>Requires that all variables be in a Dim statement</a:t>
            </a:r>
          </a:p>
          <a:p>
            <a:pPr lvl="2"/>
            <a:r>
              <a:rPr lang="en-US" dirty="0" smtClean="0"/>
              <a:t>Prevents mistakes like misspelling</a:t>
            </a:r>
            <a:endParaRPr lang="en-US" dirty="0"/>
          </a:p>
          <a:p>
            <a:pPr lvl="2"/>
            <a:r>
              <a:rPr lang="en-US" dirty="0" smtClean="0"/>
              <a:t>If misspell a variable, VBA uses value of 0 and not catch it</a:t>
            </a:r>
          </a:p>
          <a:p>
            <a:pPr lvl="2"/>
            <a:r>
              <a:rPr lang="en-US" dirty="0" smtClean="0"/>
              <a:t>Won’t catch if use duplicate names of functions/variables</a:t>
            </a:r>
            <a:endParaRPr lang="en-US" dirty="0"/>
          </a:p>
        </p:txBody>
      </p:sp>
      <p:sp>
        <p:nvSpPr>
          <p:cNvPr id="2" name="Title 1"/>
          <p:cNvSpPr>
            <a:spLocks noGrp="1"/>
          </p:cNvSpPr>
          <p:nvPr>
            <p:ph type="title"/>
          </p:nvPr>
        </p:nvSpPr>
        <p:spPr/>
        <p:txBody>
          <a:bodyPr/>
          <a:lstStyle/>
          <a:p>
            <a:r>
              <a:rPr lang="en-US" dirty="0" smtClean="0"/>
              <a:t>VBA Variables</a:t>
            </a:r>
            <a:endParaRPr lang="en-US"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590800"/>
            <a:ext cx="6188385"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DE35052-B617-42EA-90E6-B62E5AA6D1B4}" type="slidenum">
              <a:rPr lang="en-US" smtClean="0"/>
              <a:pPr/>
              <a:t>14</a:t>
            </a:fld>
            <a:endParaRPr lang="en-US"/>
          </a:p>
        </p:txBody>
      </p:sp>
    </p:spTree>
    <p:extLst>
      <p:ext uri="{BB962C8B-B14F-4D97-AF65-F5344CB8AC3E}">
        <p14:creationId xmlns:p14="http://schemas.microsoft.com/office/powerpoint/2010/main" val="3478171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US" dirty="0"/>
          </a:p>
        </p:txBody>
      </p:sp>
      <p:sp>
        <p:nvSpPr>
          <p:cNvPr id="2" name="Title 1"/>
          <p:cNvSpPr>
            <a:spLocks noGrp="1"/>
          </p:cNvSpPr>
          <p:nvPr>
            <p:ph type="title"/>
          </p:nvPr>
        </p:nvSpPr>
        <p:spPr>
          <a:xfrm>
            <a:off x="457200" y="76200"/>
            <a:ext cx="8229600" cy="1143000"/>
          </a:xfrm>
        </p:spPr>
        <p:txBody>
          <a:bodyPr/>
          <a:lstStyle/>
          <a:p>
            <a:r>
              <a:rPr lang="en-US" dirty="0" smtClean="0"/>
              <a:t>VBA Variables - Data Types</a:t>
            </a:r>
            <a:endParaRPr lang="en-US" dirty="0"/>
          </a:p>
        </p:txBody>
      </p:sp>
      <p:pic>
        <p:nvPicPr>
          <p:cNvPr id="7" name="Picture 6" descr="http://office.blogs.webucator.com/files/2010/11/data-table.jpg"/>
          <p:cNvPicPr/>
          <p:nvPr/>
        </p:nvPicPr>
        <p:blipFill>
          <a:blip r:embed="rId2">
            <a:extLst>
              <a:ext uri="{28A0092B-C50C-407E-A947-70E740481C1C}">
                <a14:useLocalDpi xmlns:a14="http://schemas.microsoft.com/office/drawing/2010/main" val="0"/>
              </a:ext>
            </a:extLst>
          </a:blip>
          <a:srcRect/>
          <a:stretch>
            <a:fillRect/>
          </a:stretch>
        </p:blipFill>
        <p:spPr bwMode="auto">
          <a:xfrm>
            <a:off x="762000" y="914402"/>
            <a:ext cx="7849876" cy="5943598"/>
          </a:xfrm>
          <a:prstGeom prst="rect">
            <a:avLst/>
          </a:prstGeom>
          <a:noFill/>
          <a:ln>
            <a:noFill/>
          </a:ln>
        </p:spPr>
      </p:pic>
      <p:sp>
        <p:nvSpPr>
          <p:cNvPr id="3" name="Slide Number Placeholder 2"/>
          <p:cNvSpPr>
            <a:spLocks noGrp="1"/>
          </p:cNvSpPr>
          <p:nvPr>
            <p:ph type="sldNum" sz="quarter" idx="12"/>
          </p:nvPr>
        </p:nvSpPr>
        <p:spPr/>
        <p:txBody>
          <a:bodyPr/>
          <a:lstStyle/>
          <a:p>
            <a:fld id="{3DE35052-B617-42EA-90E6-B62E5AA6D1B4}" type="slidenum">
              <a:rPr lang="en-US" smtClean="0"/>
              <a:pPr/>
              <a:t>15</a:t>
            </a:fld>
            <a:endParaRPr lang="en-US"/>
          </a:p>
        </p:txBody>
      </p:sp>
    </p:spTree>
    <p:extLst>
      <p:ext uri="{BB962C8B-B14F-4D97-AF65-F5344CB8AC3E}">
        <p14:creationId xmlns:p14="http://schemas.microsoft.com/office/powerpoint/2010/main" val="22741484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Just like in Excel:    ( ) ^ * / + - &amp;</a:t>
            </a:r>
          </a:p>
          <a:p>
            <a:r>
              <a:rPr lang="en-US" dirty="0" smtClean="0"/>
              <a:t>Do calculations to right of the equal sign</a:t>
            </a:r>
            <a:endParaRPr lang="en-US" dirty="0"/>
          </a:p>
          <a:p>
            <a:pPr marL="393192" lvl="1" indent="0">
              <a:buNone/>
            </a:pPr>
            <a:r>
              <a:rPr lang="en-US" dirty="0" smtClean="0"/>
              <a:t>A = A+2 is ok.  It bumps up A by 2.  Good for loops.</a:t>
            </a:r>
          </a:p>
        </p:txBody>
      </p:sp>
      <p:sp>
        <p:nvSpPr>
          <p:cNvPr id="2" name="Title 1"/>
          <p:cNvSpPr>
            <a:spLocks noGrp="1"/>
          </p:cNvSpPr>
          <p:nvPr>
            <p:ph type="title"/>
          </p:nvPr>
        </p:nvSpPr>
        <p:spPr/>
        <p:txBody>
          <a:bodyPr>
            <a:normAutofit/>
          </a:bodyPr>
          <a:lstStyle/>
          <a:p>
            <a:r>
              <a:rPr lang="en-US" dirty="0" smtClean="0"/>
              <a:t>Mathematical Operators</a:t>
            </a:r>
            <a:endParaRPr lang="en-US" dirty="0"/>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6398" y="2962274"/>
            <a:ext cx="4907602" cy="3895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133600" y="3200400"/>
            <a:ext cx="1752600" cy="646331"/>
          </a:xfrm>
          <a:prstGeom prst="rect">
            <a:avLst/>
          </a:prstGeom>
          <a:noFill/>
        </p:spPr>
        <p:txBody>
          <a:bodyPr wrap="square" rtlCol="0">
            <a:spAutoFit/>
          </a:bodyPr>
          <a:lstStyle/>
          <a:p>
            <a:pPr algn="ctr"/>
            <a:r>
              <a:rPr lang="en-US" dirty="0" smtClean="0"/>
              <a:t>I declared 3 variables</a:t>
            </a:r>
            <a:endParaRPr lang="en-US" dirty="0"/>
          </a:p>
        </p:txBody>
      </p:sp>
      <p:sp>
        <p:nvSpPr>
          <p:cNvPr id="7" name="TextBox 6"/>
          <p:cNvSpPr txBox="1"/>
          <p:nvPr/>
        </p:nvSpPr>
        <p:spPr>
          <a:xfrm>
            <a:off x="2362200" y="3962400"/>
            <a:ext cx="1295400" cy="923330"/>
          </a:xfrm>
          <a:prstGeom prst="rect">
            <a:avLst/>
          </a:prstGeom>
          <a:noFill/>
        </p:spPr>
        <p:txBody>
          <a:bodyPr wrap="square" rtlCol="0">
            <a:spAutoFit/>
          </a:bodyPr>
          <a:lstStyle/>
          <a:p>
            <a:pPr algn="ctr"/>
            <a:r>
              <a:rPr lang="en-US" dirty="0" smtClean="0"/>
              <a:t>I gave 2 of them values</a:t>
            </a:r>
            <a:endParaRPr lang="en-US" dirty="0"/>
          </a:p>
        </p:txBody>
      </p:sp>
      <p:sp>
        <p:nvSpPr>
          <p:cNvPr id="8" name="TextBox 7"/>
          <p:cNvSpPr txBox="1"/>
          <p:nvPr/>
        </p:nvSpPr>
        <p:spPr>
          <a:xfrm>
            <a:off x="2209800" y="5105400"/>
            <a:ext cx="1676400" cy="1200329"/>
          </a:xfrm>
          <a:prstGeom prst="rect">
            <a:avLst/>
          </a:prstGeom>
          <a:noFill/>
        </p:spPr>
        <p:txBody>
          <a:bodyPr wrap="square" rtlCol="0">
            <a:spAutoFit/>
          </a:bodyPr>
          <a:lstStyle/>
          <a:p>
            <a:pPr algn="ctr"/>
            <a:r>
              <a:rPr lang="en-US" dirty="0" smtClean="0"/>
              <a:t>I used operators to give num3 a value</a:t>
            </a:r>
            <a:endParaRPr lang="en-US" dirty="0"/>
          </a:p>
        </p:txBody>
      </p:sp>
      <p:sp>
        <p:nvSpPr>
          <p:cNvPr id="9" name="TextBox 8"/>
          <p:cNvSpPr txBox="1"/>
          <p:nvPr/>
        </p:nvSpPr>
        <p:spPr>
          <a:xfrm>
            <a:off x="7086600" y="2942272"/>
            <a:ext cx="2057400" cy="1477328"/>
          </a:xfrm>
          <a:prstGeom prst="rect">
            <a:avLst/>
          </a:prstGeom>
          <a:noFill/>
        </p:spPr>
        <p:txBody>
          <a:bodyPr wrap="square" rtlCol="0">
            <a:spAutoFit/>
          </a:bodyPr>
          <a:lstStyle/>
          <a:p>
            <a:pPr algn="ctr"/>
            <a:r>
              <a:rPr lang="en-US" dirty="0" smtClean="0">
                <a:solidFill>
                  <a:srgbClr val="00B050"/>
                </a:solidFill>
              </a:rPr>
              <a:t>Comments show what operator will do- it will work without the comments</a:t>
            </a:r>
            <a:endParaRPr lang="en-US" dirty="0">
              <a:solidFill>
                <a:srgbClr val="00B050"/>
              </a:solidFill>
            </a:endParaRPr>
          </a:p>
        </p:txBody>
      </p:sp>
      <p:cxnSp>
        <p:nvCxnSpPr>
          <p:cNvPr id="11" name="Straight Arrow Connector 10"/>
          <p:cNvCxnSpPr/>
          <p:nvPr/>
        </p:nvCxnSpPr>
        <p:spPr>
          <a:xfrm>
            <a:off x="3733800" y="3505200"/>
            <a:ext cx="685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7" idx="3"/>
          </p:cNvCxnSpPr>
          <p:nvPr/>
        </p:nvCxnSpPr>
        <p:spPr>
          <a:xfrm flipV="1">
            <a:off x="3657600" y="4419600"/>
            <a:ext cx="762000" cy="44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3810000" y="5715000"/>
            <a:ext cx="609600" cy="94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rot="5400000">
            <a:off x="7125494" y="4609306"/>
            <a:ext cx="532606" cy="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3DE35052-B617-42EA-90E6-B62E5AA6D1B4}" type="slidenum">
              <a:rPr lang="en-US" smtClean="0"/>
              <a:pPr/>
              <a:t>16</a:t>
            </a:fld>
            <a:endParaRPr lang="en-US"/>
          </a:p>
        </p:txBody>
      </p:sp>
    </p:spTree>
    <p:extLst>
      <p:ext uri="{BB962C8B-B14F-4D97-AF65-F5344CB8AC3E}">
        <p14:creationId xmlns:p14="http://schemas.microsoft.com/office/powerpoint/2010/main" val="6402881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Array = vector or matrix</a:t>
            </a:r>
          </a:p>
          <a:p>
            <a:r>
              <a:rPr lang="en-US" dirty="0" smtClean="0"/>
              <a:t>Dim num As Double </a:t>
            </a:r>
            <a:r>
              <a:rPr lang="en-US" dirty="0" smtClean="0">
                <a:solidFill>
                  <a:srgbClr val="00B050"/>
                </a:solidFill>
              </a:rPr>
              <a:t>‘one number</a:t>
            </a:r>
          </a:p>
          <a:p>
            <a:r>
              <a:rPr lang="en-US" dirty="0" smtClean="0"/>
              <a:t>Dim </a:t>
            </a:r>
            <a:r>
              <a:rPr lang="en-US" dirty="0" err="1">
                <a:solidFill>
                  <a:schemeClr val="accent2"/>
                </a:solidFill>
              </a:rPr>
              <a:t>A</a:t>
            </a:r>
            <a:r>
              <a:rPr lang="en-US" dirty="0" err="1" smtClean="0">
                <a:solidFill>
                  <a:schemeClr val="accent2"/>
                </a:solidFill>
              </a:rPr>
              <a:t>rrayName</a:t>
            </a:r>
            <a:r>
              <a:rPr lang="en-US" dirty="0" smtClean="0"/>
              <a:t> (</a:t>
            </a:r>
            <a:r>
              <a:rPr lang="en-US" dirty="0" smtClean="0">
                <a:solidFill>
                  <a:schemeClr val="accent3">
                    <a:lumMod val="75000"/>
                  </a:schemeClr>
                </a:solidFill>
              </a:rPr>
              <a:t>start</a:t>
            </a:r>
            <a:r>
              <a:rPr lang="en-US" dirty="0" smtClean="0"/>
              <a:t> to </a:t>
            </a:r>
            <a:r>
              <a:rPr lang="en-US" dirty="0" smtClean="0">
                <a:solidFill>
                  <a:schemeClr val="accent3">
                    <a:lumMod val="75000"/>
                  </a:schemeClr>
                </a:solidFill>
              </a:rPr>
              <a:t>end</a:t>
            </a:r>
            <a:r>
              <a:rPr lang="en-US" dirty="0" smtClean="0"/>
              <a:t>) As </a:t>
            </a:r>
            <a:r>
              <a:rPr lang="en-US" dirty="0" smtClean="0">
                <a:solidFill>
                  <a:schemeClr val="accent4"/>
                </a:solidFill>
              </a:rPr>
              <a:t>Type</a:t>
            </a:r>
            <a:endParaRPr lang="en-US" dirty="0" smtClean="0"/>
          </a:p>
          <a:p>
            <a:endParaRPr lang="en-US" dirty="0">
              <a:solidFill>
                <a:schemeClr val="accent4"/>
              </a:solidFill>
            </a:endParaRPr>
          </a:p>
          <a:p>
            <a:endParaRPr lang="en-US" dirty="0">
              <a:solidFill>
                <a:schemeClr val="accent4"/>
              </a:solidFill>
            </a:endParaRPr>
          </a:p>
        </p:txBody>
      </p:sp>
      <p:sp>
        <p:nvSpPr>
          <p:cNvPr id="2" name="Title 1"/>
          <p:cNvSpPr>
            <a:spLocks noGrp="1"/>
          </p:cNvSpPr>
          <p:nvPr>
            <p:ph type="title"/>
          </p:nvPr>
        </p:nvSpPr>
        <p:spPr/>
        <p:txBody>
          <a:bodyPr/>
          <a:lstStyle/>
          <a:p>
            <a:r>
              <a:rPr lang="en-US" dirty="0" smtClean="0"/>
              <a:t>VBA Arrays</a:t>
            </a:r>
            <a:endParaRPr lang="en-US" dirty="0"/>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355" y="3657600"/>
            <a:ext cx="576349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096000" y="3429000"/>
            <a:ext cx="2514600" cy="369332"/>
          </a:xfrm>
          <a:prstGeom prst="rect">
            <a:avLst/>
          </a:prstGeom>
          <a:noFill/>
        </p:spPr>
        <p:txBody>
          <a:bodyPr wrap="square" rtlCol="0">
            <a:spAutoFit/>
          </a:bodyPr>
          <a:lstStyle/>
          <a:p>
            <a:r>
              <a:rPr lang="en-US" dirty="0" smtClean="0"/>
              <a:t>This is 3 cells</a:t>
            </a:r>
            <a:endParaRPr lang="en-US" dirty="0"/>
          </a:p>
        </p:txBody>
      </p:sp>
      <p:cxnSp>
        <p:nvCxnSpPr>
          <p:cNvPr id="7" name="Straight Arrow Connector 6"/>
          <p:cNvCxnSpPr>
            <a:stCxn id="5" idx="1"/>
          </p:cNvCxnSpPr>
          <p:nvPr/>
        </p:nvCxnSpPr>
        <p:spPr>
          <a:xfrm rot="10800000" flipV="1">
            <a:off x="5181600" y="3613666"/>
            <a:ext cx="914400" cy="27253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0" y="3429000"/>
            <a:ext cx="1676400" cy="1077218"/>
          </a:xfrm>
          <a:prstGeom prst="rect">
            <a:avLst/>
          </a:prstGeom>
          <a:noFill/>
        </p:spPr>
        <p:txBody>
          <a:bodyPr wrap="square" rtlCol="0">
            <a:spAutoFit/>
          </a:bodyPr>
          <a:lstStyle/>
          <a:p>
            <a:r>
              <a:rPr lang="en-US" sz="1600" dirty="0" smtClean="0"/>
              <a:t>Need to have a parenthesis when referring to variables</a:t>
            </a:r>
            <a:endParaRPr lang="en-US" sz="1600" dirty="0"/>
          </a:p>
        </p:txBody>
      </p:sp>
      <p:cxnSp>
        <p:nvCxnSpPr>
          <p:cNvPr id="12" name="Straight Arrow Connector 11"/>
          <p:cNvCxnSpPr/>
          <p:nvPr/>
        </p:nvCxnSpPr>
        <p:spPr>
          <a:xfrm>
            <a:off x="1143000" y="4495800"/>
            <a:ext cx="76200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2514600" y="5867400"/>
            <a:ext cx="6172200" cy="369332"/>
          </a:xfrm>
          <a:prstGeom prst="rect">
            <a:avLst/>
          </a:prstGeom>
          <a:noFill/>
        </p:spPr>
        <p:txBody>
          <a:bodyPr wrap="square" rtlCol="0">
            <a:spAutoFit/>
          </a:bodyPr>
          <a:lstStyle/>
          <a:p>
            <a:r>
              <a:rPr lang="en-US" dirty="0" smtClean="0"/>
              <a:t>VBA read this as num(3) = 2 + 4</a:t>
            </a:r>
            <a:endParaRPr lang="en-US" dirty="0"/>
          </a:p>
        </p:txBody>
      </p:sp>
      <p:sp>
        <p:nvSpPr>
          <p:cNvPr id="14" name="TextBox 13"/>
          <p:cNvSpPr txBox="1"/>
          <p:nvPr/>
        </p:nvSpPr>
        <p:spPr>
          <a:xfrm>
            <a:off x="6096000" y="4343400"/>
            <a:ext cx="2590800" cy="584776"/>
          </a:xfrm>
          <a:prstGeom prst="rect">
            <a:avLst/>
          </a:prstGeom>
          <a:noFill/>
        </p:spPr>
        <p:txBody>
          <a:bodyPr wrap="square" rtlCol="0">
            <a:spAutoFit/>
          </a:bodyPr>
          <a:lstStyle/>
          <a:p>
            <a:r>
              <a:rPr lang="en-US" sz="1600" dirty="0" smtClean="0">
                <a:solidFill>
                  <a:srgbClr val="00B050"/>
                </a:solidFill>
              </a:rPr>
              <a:t>Comment was added and is not necessary </a:t>
            </a:r>
            <a:endParaRPr lang="en-US" sz="1600" dirty="0">
              <a:solidFill>
                <a:srgbClr val="00B050"/>
              </a:solidFill>
            </a:endParaRPr>
          </a:p>
        </p:txBody>
      </p:sp>
      <p:cxnSp>
        <p:nvCxnSpPr>
          <p:cNvPr id="16" name="Straight Arrow Connector 15"/>
          <p:cNvCxnSpPr/>
          <p:nvPr/>
        </p:nvCxnSpPr>
        <p:spPr>
          <a:xfrm rot="5400000">
            <a:off x="6400800" y="5181600"/>
            <a:ext cx="609600" cy="152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3DE35052-B617-42EA-90E6-B62E5AA6D1B4}" type="slidenum">
              <a:rPr lang="en-US" smtClean="0"/>
              <a:pPr/>
              <a:t>17</a:t>
            </a:fld>
            <a:endParaRPr lang="en-US"/>
          </a:p>
        </p:txBody>
      </p:sp>
    </p:spTree>
    <p:extLst>
      <p:ext uri="{BB962C8B-B14F-4D97-AF65-F5344CB8AC3E}">
        <p14:creationId xmlns:p14="http://schemas.microsoft.com/office/powerpoint/2010/main" val="2330200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81327"/>
            <a:ext cx="8686800" cy="5291741"/>
          </a:xfrm>
        </p:spPr>
        <p:txBody>
          <a:bodyPr>
            <a:normAutofit fontScale="77500" lnSpcReduction="20000"/>
          </a:bodyPr>
          <a:lstStyle/>
          <a:p>
            <a:r>
              <a:rPr lang="en-US" sz="1900" dirty="0" smtClean="0"/>
              <a:t>Can create more than 1 dimension</a:t>
            </a:r>
          </a:p>
          <a:p>
            <a:r>
              <a:rPr lang="en-US" sz="1900" dirty="0" smtClean="0"/>
              <a:t>Dim </a:t>
            </a:r>
            <a:r>
              <a:rPr lang="en-US" sz="1900" dirty="0" smtClean="0">
                <a:solidFill>
                  <a:schemeClr val="accent2"/>
                </a:solidFill>
              </a:rPr>
              <a:t>array</a:t>
            </a:r>
            <a:r>
              <a:rPr lang="en-US" sz="1900" dirty="0" smtClean="0"/>
              <a:t>(</a:t>
            </a:r>
            <a:r>
              <a:rPr lang="en-US" sz="1900" dirty="0" smtClean="0">
                <a:solidFill>
                  <a:schemeClr val="accent3">
                    <a:lumMod val="75000"/>
                  </a:schemeClr>
                </a:solidFill>
              </a:rPr>
              <a:t>start1</a:t>
            </a:r>
            <a:r>
              <a:rPr lang="en-US" sz="1900" dirty="0" smtClean="0"/>
              <a:t> to </a:t>
            </a:r>
            <a:r>
              <a:rPr lang="en-US" sz="1900" dirty="0" smtClean="0">
                <a:solidFill>
                  <a:schemeClr val="accent3">
                    <a:lumMod val="75000"/>
                  </a:schemeClr>
                </a:solidFill>
              </a:rPr>
              <a:t>end1</a:t>
            </a:r>
            <a:r>
              <a:rPr lang="en-US" sz="1900" dirty="0" smtClean="0"/>
              <a:t>,</a:t>
            </a:r>
            <a:r>
              <a:rPr lang="en-US" sz="1900" dirty="0" smtClean="0">
                <a:solidFill>
                  <a:schemeClr val="accent3">
                    <a:lumMod val="75000"/>
                  </a:schemeClr>
                </a:solidFill>
              </a:rPr>
              <a:t> start2</a:t>
            </a:r>
            <a:r>
              <a:rPr lang="en-US" sz="1900" dirty="0" smtClean="0"/>
              <a:t> to</a:t>
            </a:r>
            <a:r>
              <a:rPr lang="en-US" sz="1900" dirty="0" smtClean="0">
                <a:solidFill>
                  <a:schemeClr val="accent3">
                    <a:lumMod val="75000"/>
                  </a:schemeClr>
                </a:solidFill>
              </a:rPr>
              <a:t> end2, etc.</a:t>
            </a:r>
            <a:r>
              <a:rPr lang="en-US" sz="1900" dirty="0" smtClean="0"/>
              <a:t>) As </a:t>
            </a:r>
            <a:r>
              <a:rPr lang="en-US" sz="1900" dirty="0" smtClean="0">
                <a:solidFill>
                  <a:schemeClr val="accent4"/>
                </a:solidFill>
              </a:rPr>
              <a:t>Type</a:t>
            </a:r>
          </a:p>
          <a:p>
            <a:pPr marL="109728" indent="0">
              <a:buNone/>
            </a:pPr>
            <a:r>
              <a:rPr lang="en-US" sz="1900" dirty="0" smtClean="0">
                <a:solidFill>
                  <a:schemeClr val="accent4"/>
                </a:solidFill>
              </a:rPr>
              <a:t>or</a:t>
            </a:r>
          </a:p>
          <a:p>
            <a:r>
              <a:rPr lang="en-US" sz="1900" dirty="0" smtClean="0">
                <a:solidFill>
                  <a:schemeClr val="accent4"/>
                </a:solidFill>
              </a:rPr>
              <a:t>Dim array(end1, end2) As Type</a:t>
            </a:r>
          </a:p>
          <a:p>
            <a:endParaRPr lang="en-US" sz="1900" dirty="0" smtClean="0">
              <a:solidFill>
                <a:schemeClr val="accent4"/>
              </a:solidFill>
            </a:endParaRPr>
          </a:p>
          <a:p>
            <a:pPr marL="109728" indent="0">
              <a:buNone/>
            </a:pPr>
            <a:r>
              <a:rPr lang="en-US" sz="1900" dirty="0" smtClean="0"/>
              <a:t>variable with 121 rows &amp; 3 columns</a:t>
            </a:r>
          </a:p>
          <a:p>
            <a:pPr marL="109728" indent="0">
              <a:buNone/>
            </a:pPr>
            <a:endParaRPr lang="en-US" sz="1900" dirty="0"/>
          </a:p>
          <a:p>
            <a:pPr marL="109728" indent="0">
              <a:buNone/>
            </a:pPr>
            <a:endParaRPr lang="en-US" sz="1900" dirty="0" smtClean="0"/>
          </a:p>
          <a:p>
            <a:pPr marL="109728" indent="0">
              <a:buNone/>
            </a:pPr>
            <a:endParaRPr lang="en-US" sz="1900" dirty="0" smtClean="0"/>
          </a:p>
          <a:p>
            <a:pPr marL="109728" indent="0">
              <a:buNone/>
            </a:pPr>
            <a:r>
              <a:rPr lang="en-US" sz="1900" dirty="0" smtClean="0"/>
              <a:t>Option Base 1       </a:t>
            </a:r>
            <a:r>
              <a:rPr lang="en-US" sz="1900" dirty="0" smtClean="0">
                <a:solidFill>
                  <a:srgbClr val="00B050"/>
                </a:solidFill>
              </a:rPr>
              <a:t>‘at top of module</a:t>
            </a:r>
          </a:p>
          <a:p>
            <a:pPr marL="109728" indent="0">
              <a:buNone/>
            </a:pPr>
            <a:r>
              <a:rPr lang="en-US" sz="1900" dirty="0" smtClean="0"/>
              <a:t>Otherwise start1 and start2 default to 0</a:t>
            </a:r>
          </a:p>
          <a:p>
            <a:pPr marL="109728" indent="0">
              <a:buNone/>
            </a:pPr>
            <a:endParaRPr lang="en-US" sz="1900" dirty="0"/>
          </a:p>
          <a:p>
            <a:pPr marL="109728" indent="0">
              <a:buNone/>
            </a:pPr>
            <a:r>
              <a:rPr lang="en-US" sz="1900" u="sng" dirty="0" smtClean="0"/>
              <a:t>When </a:t>
            </a:r>
            <a:r>
              <a:rPr lang="en-US" sz="1900" u="sng" dirty="0" smtClean="0">
                <a:solidFill>
                  <a:srgbClr val="7030A0"/>
                </a:solidFill>
              </a:rPr>
              <a:t>Function</a:t>
            </a:r>
            <a:r>
              <a:rPr lang="en-US" sz="1900" u="sng" dirty="0" smtClean="0"/>
              <a:t> has Variable-Sized Input or Output:</a:t>
            </a:r>
          </a:p>
          <a:p>
            <a:pPr marL="109728" indent="0">
              <a:buNone/>
            </a:pPr>
            <a:r>
              <a:rPr lang="en-US" sz="1900" dirty="0" smtClean="0"/>
              <a:t>Option Base 1 </a:t>
            </a:r>
          </a:p>
          <a:p>
            <a:pPr marL="109728" indent="0">
              <a:buNone/>
            </a:pPr>
            <a:r>
              <a:rPr lang="en-US" sz="1900" dirty="0" smtClean="0"/>
              <a:t>Function A(Return As Range, Weights As Range) As Range</a:t>
            </a:r>
          </a:p>
          <a:p>
            <a:pPr marL="109728" indent="0">
              <a:buNone/>
            </a:pPr>
            <a:r>
              <a:rPr lang="en-US" sz="1900" dirty="0" smtClean="0"/>
              <a:t>Dim A(),Return(),Weights()</a:t>
            </a:r>
          </a:p>
          <a:p>
            <a:pPr marL="109728" indent="0">
              <a:buNone/>
            </a:pPr>
            <a:r>
              <a:rPr lang="en-US" sz="1900" dirty="0" smtClean="0"/>
              <a:t>R=</a:t>
            </a:r>
            <a:r>
              <a:rPr lang="en-US" sz="1900" dirty="0" err="1" smtClean="0"/>
              <a:t>Return.Rows.Count</a:t>
            </a:r>
            <a:r>
              <a:rPr lang="en-US" sz="1900" dirty="0" smtClean="0"/>
              <a:t>          </a:t>
            </a:r>
            <a:r>
              <a:rPr lang="en-US" sz="1900" dirty="0" smtClean="0">
                <a:solidFill>
                  <a:srgbClr val="00B050"/>
                </a:solidFill>
              </a:rPr>
              <a:t>‘ counts # of rows</a:t>
            </a:r>
          </a:p>
          <a:p>
            <a:pPr marL="109728" indent="0">
              <a:buNone/>
            </a:pPr>
            <a:r>
              <a:rPr lang="en-US" sz="1900" dirty="0" smtClean="0"/>
              <a:t>C=</a:t>
            </a:r>
            <a:r>
              <a:rPr lang="en-US" sz="1900" dirty="0" err="1" smtClean="0"/>
              <a:t>Return.Columns.Count</a:t>
            </a:r>
            <a:endParaRPr lang="en-US" sz="1900" dirty="0" smtClean="0"/>
          </a:p>
          <a:p>
            <a:pPr marL="109728" indent="0">
              <a:buNone/>
            </a:pPr>
            <a:r>
              <a:rPr lang="en-US" sz="1900" dirty="0" err="1"/>
              <a:t>Redim</a:t>
            </a:r>
            <a:r>
              <a:rPr lang="en-US" sz="1900" dirty="0"/>
              <a:t> </a:t>
            </a:r>
            <a:r>
              <a:rPr lang="en-US" sz="1900" dirty="0" smtClean="0"/>
              <a:t>A(C,C),Return(</a:t>
            </a:r>
            <a:r>
              <a:rPr lang="en-US" sz="1900" dirty="0"/>
              <a:t>R,C</a:t>
            </a:r>
            <a:r>
              <a:rPr lang="en-US" sz="1900" dirty="0" smtClean="0"/>
              <a:t>),Weights(</a:t>
            </a:r>
            <a:r>
              <a:rPr lang="en-US" sz="1900" dirty="0"/>
              <a:t>R,C</a:t>
            </a:r>
            <a:r>
              <a:rPr lang="en-US" sz="1900" dirty="0" smtClean="0"/>
              <a:t>)</a:t>
            </a:r>
            <a:endParaRPr lang="en-US" sz="1900" dirty="0"/>
          </a:p>
          <a:p>
            <a:pPr marL="109728" indent="0">
              <a:buNone/>
            </a:pPr>
            <a:r>
              <a:rPr lang="en-US" sz="1900" dirty="0" smtClean="0"/>
              <a:t>             A = </a:t>
            </a:r>
            <a:r>
              <a:rPr lang="en-US" sz="1900" dirty="0" err="1" smtClean="0"/>
              <a:t>Application.MMult</a:t>
            </a:r>
            <a:r>
              <a:rPr lang="en-US" sz="1900" dirty="0" smtClean="0"/>
              <a:t>(</a:t>
            </a:r>
            <a:r>
              <a:rPr lang="en-US" sz="1900" dirty="0" err="1" smtClean="0"/>
              <a:t>Application.Transpose</a:t>
            </a:r>
            <a:r>
              <a:rPr lang="en-US" sz="1900" dirty="0" smtClean="0"/>
              <a:t>(Return),Weights)</a:t>
            </a:r>
            <a:endParaRPr lang="en-US" sz="1900" dirty="0"/>
          </a:p>
          <a:p>
            <a:pPr marL="109728" indent="0">
              <a:buNone/>
            </a:pPr>
            <a:endParaRPr lang="en-US" sz="1900" dirty="0" smtClean="0"/>
          </a:p>
          <a:p>
            <a:pPr marL="393192" lvl="1" indent="0">
              <a:buNone/>
            </a:pPr>
            <a:r>
              <a:rPr lang="en-US" dirty="0" smtClean="0"/>
              <a:t> </a:t>
            </a:r>
            <a:endParaRPr lang="en-US" dirty="0"/>
          </a:p>
          <a:p>
            <a:endParaRPr lang="en-US" dirty="0">
              <a:solidFill>
                <a:schemeClr val="accent4"/>
              </a:solidFill>
            </a:endParaRPr>
          </a:p>
        </p:txBody>
      </p:sp>
      <p:sp>
        <p:nvSpPr>
          <p:cNvPr id="2" name="Title 1"/>
          <p:cNvSpPr>
            <a:spLocks noGrp="1"/>
          </p:cNvSpPr>
          <p:nvPr>
            <p:ph type="title"/>
          </p:nvPr>
        </p:nvSpPr>
        <p:spPr/>
        <p:txBody>
          <a:bodyPr/>
          <a:lstStyle/>
          <a:p>
            <a:r>
              <a:rPr lang="en-US" dirty="0" smtClean="0"/>
              <a:t>VBA Arrays</a:t>
            </a:r>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922798"/>
            <a:ext cx="4987636"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176987"/>
            <a:ext cx="72707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DE35052-B617-42EA-90E6-B62E5AA6D1B4}" type="slidenum">
              <a:rPr lang="en-US" smtClean="0"/>
              <a:pPr/>
              <a:t>18</a:t>
            </a:fld>
            <a:endParaRPr lang="en-US"/>
          </a:p>
        </p:txBody>
      </p:sp>
    </p:spTree>
    <p:extLst>
      <p:ext uri="{BB962C8B-B14F-4D97-AF65-F5344CB8AC3E}">
        <p14:creationId xmlns:p14="http://schemas.microsoft.com/office/powerpoint/2010/main" val="2206380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xfrm>
            <a:off x="8534400" y="6407944"/>
            <a:ext cx="478632"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6814382C-3FDA-48F1-B54C-B10CB472AC2C}" type="slidenum">
              <a:rPr lang="en-US" sz="1400" smtClean="0"/>
              <a:pPr eaLnBrk="1" hangingPunct="1"/>
              <a:t>19</a:t>
            </a:fld>
            <a:endParaRPr lang="en-US" sz="1400" smtClean="0"/>
          </a:p>
        </p:txBody>
      </p:sp>
      <p:sp>
        <p:nvSpPr>
          <p:cNvPr id="13315" name="Rectangle 2"/>
          <p:cNvSpPr>
            <a:spLocks noGrp="1" noChangeArrowheads="1"/>
          </p:cNvSpPr>
          <p:nvPr>
            <p:ph type="title"/>
          </p:nvPr>
        </p:nvSpPr>
        <p:spPr>
          <a:xfrm>
            <a:off x="457200" y="0"/>
            <a:ext cx="8229600" cy="1143000"/>
          </a:xfrm>
        </p:spPr>
        <p:txBody>
          <a:bodyPr>
            <a:normAutofit/>
          </a:bodyPr>
          <a:lstStyle/>
          <a:p>
            <a:pPr eaLnBrk="1" hangingPunct="1"/>
            <a:r>
              <a:rPr lang="en-US" sz="3200" dirty="0" smtClean="0"/>
              <a:t>Example: Covariance Matrix Function</a:t>
            </a:r>
          </a:p>
        </p:txBody>
      </p:sp>
      <p:sp>
        <p:nvSpPr>
          <p:cNvPr id="13316" name="Rectangle 3"/>
          <p:cNvSpPr>
            <a:spLocks noGrp="1" noChangeArrowheads="1"/>
          </p:cNvSpPr>
          <p:nvPr>
            <p:ph type="body" idx="1"/>
          </p:nvPr>
        </p:nvSpPr>
        <p:spPr>
          <a:xfrm>
            <a:off x="609600" y="1295400"/>
            <a:ext cx="8534400" cy="5486400"/>
          </a:xfrm>
        </p:spPr>
        <p:txBody>
          <a:bodyPr/>
          <a:lstStyle/>
          <a:p>
            <a:pPr eaLnBrk="1" hangingPunct="1">
              <a:lnSpc>
                <a:spcPct val="80000"/>
              </a:lnSpc>
              <a:buFontTx/>
              <a:buNone/>
            </a:pPr>
            <a:r>
              <a:rPr lang="en-US" sz="1800" dirty="0" smtClean="0"/>
              <a:t>Option Base 1</a:t>
            </a:r>
          </a:p>
          <a:p>
            <a:pPr eaLnBrk="1" hangingPunct="1">
              <a:lnSpc>
                <a:spcPct val="80000"/>
              </a:lnSpc>
              <a:buFontTx/>
              <a:buNone/>
            </a:pPr>
            <a:endParaRPr lang="en-US" sz="1800" dirty="0"/>
          </a:p>
          <a:p>
            <a:pPr eaLnBrk="1" hangingPunct="1">
              <a:lnSpc>
                <a:spcPct val="80000"/>
              </a:lnSpc>
              <a:buFontTx/>
              <a:buNone/>
            </a:pPr>
            <a:r>
              <a:rPr lang="en-US" sz="1800" dirty="0" smtClean="0"/>
              <a:t>Function </a:t>
            </a:r>
            <a:r>
              <a:rPr lang="en-US" sz="1800" dirty="0" err="1"/>
              <a:t>Covar_mat</a:t>
            </a:r>
            <a:r>
              <a:rPr lang="en-US" sz="1800" dirty="0"/>
              <a:t>(returns As Range)</a:t>
            </a:r>
          </a:p>
          <a:p>
            <a:pPr eaLnBrk="1" hangingPunct="1">
              <a:lnSpc>
                <a:spcPct val="80000"/>
              </a:lnSpc>
              <a:buFontTx/>
              <a:buNone/>
            </a:pPr>
            <a:r>
              <a:rPr lang="en-US" sz="1800" dirty="0">
                <a:solidFill>
                  <a:srgbClr val="00B050"/>
                </a:solidFill>
              </a:rPr>
              <a:t>'returns are asset periodic returns in columns</a:t>
            </a:r>
          </a:p>
          <a:p>
            <a:pPr eaLnBrk="1" hangingPunct="1">
              <a:lnSpc>
                <a:spcPct val="80000"/>
              </a:lnSpc>
              <a:buFontTx/>
              <a:buNone/>
            </a:pPr>
            <a:r>
              <a:rPr lang="en-US" sz="1800" dirty="0" smtClean="0"/>
              <a:t>Dim temp()</a:t>
            </a:r>
            <a:endParaRPr lang="en-US" sz="1800" dirty="0"/>
          </a:p>
          <a:p>
            <a:pPr eaLnBrk="1" hangingPunct="1">
              <a:lnSpc>
                <a:spcPct val="80000"/>
              </a:lnSpc>
              <a:buFontTx/>
              <a:buNone/>
            </a:pPr>
            <a:r>
              <a:rPr lang="en-US" sz="1800" dirty="0" smtClean="0"/>
              <a:t>n </a:t>
            </a:r>
            <a:r>
              <a:rPr lang="en-US" sz="1800" dirty="0"/>
              <a:t>= </a:t>
            </a:r>
            <a:r>
              <a:rPr lang="en-US" sz="1800" dirty="0" err="1"/>
              <a:t>returns.Columns.Count</a:t>
            </a:r>
            <a:r>
              <a:rPr lang="en-US" sz="1800" dirty="0"/>
              <a:t> </a:t>
            </a:r>
            <a:r>
              <a:rPr lang="en-US" sz="1800" dirty="0" smtClean="0">
                <a:solidFill>
                  <a:srgbClr val="00B050"/>
                </a:solidFill>
              </a:rPr>
              <a:t>'number of assets</a:t>
            </a:r>
            <a:endParaRPr lang="en-US" sz="1800" dirty="0">
              <a:solidFill>
                <a:srgbClr val="00B050"/>
              </a:solidFill>
            </a:endParaRPr>
          </a:p>
          <a:p>
            <a:pPr eaLnBrk="1" hangingPunct="1">
              <a:lnSpc>
                <a:spcPct val="80000"/>
              </a:lnSpc>
              <a:buFontTx/>
              <a:buNone/>
            </a:pPr>
            <a:r>
              <a:rPr lang="en-US" sz="1800" dirty="0" err="1" smtClean="0"/>
              <a:t>ReDim</a:t>
            </a:r>
            <a:r>
              <a:rPr lang="en-US" sz="1800" dirty="0" smtClean="0"/>
              <a:t> temp(n</a:t>
            </a:r>
            <a:r>
              <a:rPr lang="en-US" sz="1800" dirty="0"/>
              <a:t>, n)</a:t>
            </a:r>
          </a:p>
          <a:p>
            <a:pPr eaLnBrk="1" hangingPunct="1">
              <a:lnSpc>
                <a:spcPct val="80000"/>
              </a:lnSpc>
              <a:buFontTx/>
              <a:buNone/>
            </a:pPr>
            <a:endParaRPr lang="en-US" sz="1800" dirty="0" smtClean="0"/>
          </a:p>
          <a:p>
            <a:pPr eaLnBrk="1" hangingPunct="1">
              <a:lnSpc>
                <a:spcPct val="80000"/>
              </a:lnSpc>
              <a:buFontTx/>
              <a:buNone/>
            </a:pPr>
            <a:r>
              <a:rPr lang="en-US" sz="1800" dirty="0" smtClean="0"/>
              <a:t>For </a:t>
            </a:r>
            <a:r>
              <a:rPr lang="en-US" sz="1800" dirty="0"/>
              <a:t>i = 1 To n    </a:t>
            </a:r>
            <a:r>
              <a:rPr lang="en-US" sz="1800" dirty="0">
                <a:solidFill>
                  <a:srgbClr val="00B050"/>
                </a:solidFill>
              </a:rPr>
              <a:t>'row counter</a:t>
            </a:r>
          </a:p>
          <a:p>
            <a:pPr eaLnBrk="1" hangingPunct="1">
              <a:lnSpc>
                <a:spcPct val="80000"/>
              </a:lnSpc>
              <a:buFontTx/>
              <a:buNone/>
            </a:pPr>
            <a:r>
              <a:rPr lang="en-US" sz="1800" dirty="0"/>
              <a:t>   For j = 1 To n  </a:t>
            </a:r>
            <a:r>
              <a:rPr lang="en-US" sz="1800" dirty="0" smtClean="0"/>
              <a:t> </a:t>
            </a:r>
            <a:r>
              <a:rPr lang="en-US" sz="1800" dirty="0" smtClean="0">
                <a:solidFill>
                  <a:srgbClr val="00B050"/>
                </a:solidFill>
              </a:rPr>
              <a:t>'column </a:t>
            </a:r>
            <a:r>
              <a:rPr lang="en-US" sz="1800" dirty="0">
                <a:solidFill>
                  <a:srgbClr val="00B050"/>
                </a:solidFill>
              </a:rPr>
              <a:t>counter</a:t>
            </a:r>
          </a:p>
          <a:p>
            <a:pPr eaLnBrk="1" hangingPunct="1">
              <a:lnSpc>
                <a:spcPct val="80000"/>
              </a:lnSpc>
              <a:buFontTx/>
              <a:buNone/>
            </a:pPr>
            <a:r>
              <a:rPr lang="en-US" sz="1800" dirty="0"/>
              <a:t> </a:t>
            </a:r>
            <a:r>
              <a:rPr lang="en-US" sz="1800" dirty="0" smtClean="0"/>
              <a:t>  temp(i</a:t>
            </a:r>
            <a:r>
              <a:rPr lang="en-US" sz="1800" dirty="0"/>
              <a:t>, j) = </a:t>
            </a:r>
            <a:r>
              <a:rPr lang="en-US" sz="1800" dirty="0" err="1"/>
              <a:t>Application.Covar</a:t>
            </a:r>
            <a:r>
              <a:rPr lang="en-US" sz="1800" dirty="0"/>
              <a:t>(</a:t>
            </a:r>
            <a:r>
              <a:rPr lang="en-US" sz="1800" dirty="0" err="1"/>
              <a:t>returns.Columns</a:t>
            </a:r>
            <a:r>
              <a:rPr lang="en-US" sz="1800" dirty="0"/>
              <a:t>(i</a:t>
            </a:r>
            <a:r>
              <a:rPr lang="en-US" sz="1800" dirty="0" smtClean="0"/>
              <a:t>),</a:t>
            </a:r>
            <a:r>
              <a:rPr lang="en-US" sz="1800" dirty="0" err="1" smtClean="0"/>
              <a:t>returns.Columns</a:t>
            </a:r>
            <a:r>
              <a:rPr lang="en-US" sz="1800" dirty="0" smtClean="0"/>
              <a:t>(j</a:t>
            </a:r>
            <a:r>
              <a:rPr lang="en-US" sz="1800" dirty="0"/>
              <a:t>))</a:t>
            </a:r>
          </a:p>
          <a:p>
            <a:pPr eaLnBrk="1" hangingPunct="1">
              <a:lnSpc>
                <a:spcPct val="80000"/>
              </a:lnSpc>
              <a:buFontTx/>
              <a:buNone/>
            </a:pPr>
            <a:r>
              <a:rPr lang="en-US" sz="1800" dirty="0"/>
              <a:t>   Next j</a:t>
            </a:r>
          </a:p>
          <a:p>
            <a:pPr eaLnBrk="1" hangingPunct="1">
              <a:lnSpc>
                <a:spcPct val="80000"/>
              </a:lnSpc>
              <a:buFontTx/>
              <a:buNone/>
            </a:pPr>
            <a:r>
              <a:rPr lang="en-US" sz="1800" dirty="0" smtClean="0"/>
              <a:t>Next </a:t>
            </a:r>
            <a:r>
              <a:rPr lang="en-US" sz="1800" dirty="0"/>
              <a:t>i</a:t>
            </a:r>
          </a:p>
          <a:p>
            <a:pPr eaLnBrk="1" hangingPunct="1">
              <a:lnSpc>
                <a:spcPct val="80000"/>
              </a:lnSpc>
              <a:buFontTx/>
              <a:buNone/>
            </a:pPr>
            <a:r>
              <a:rPr lang="en-US" sz="1800" dirty="0" err="1" smtClean="0"/>
              <a:t>Covar_mat</a:t>
            </a:r>
            <a:r>
              <a:rPr lang="en-US" sz="1800" dirty="0" smtClean="0"/>
              <a:t> </a:t>
            </a:r>
            <a:r>
              <a:rPr lang="en-US" sz="1800" dirty="0"/>
              <a:t>= </a:t>
            </a:r>
            <a:r>
              <a:rPr lang="en-US" sz="1800" dirty="0" smtClean="0"/>
              <a:t>temp    </a:t>
            </a:r>
            <a:r>
              <a:rPr lang="en-US" sz="1800" dirty="0" smtClean="0">
                <a:solidFill>
                  <a:srgbClr val="00B050"/>
                </a:solidFill>
              </a:rPr>
              <a:t>‘full temp matrix transferred to answer</a:t>
            </a:r>
            <a:endParaRPr lang="en-US" sz="1800" dirty="0">
              <a:solidFill>
                <a:srgbClr val="00B050"/>
              </a:solidFill>
            </a:endParaRPr>
          </a:p>
          <a:p>
            <a:pPr eaLnBrk="1" hangingPunct="1">
              <a:lnSpc>
                <a:spcPct val="80000"/>
              </a:lnSpc>
              <a:buFontTx/>
              <a:buNone/>
            </a:pPr>
            <a:r>
              <a:rPr lang="en-US" sz="1800" dirty="0" smtClean="0"/>
              <a:t>End Function</a:t>
            </a:r>
          </a:p>
          <a:p>
            <a:pPr eaLnBrk="1" hangingPunct="1">
              <a:lnSpc>
                <a:spcPct val="80000"/>
              </a:lnSpc>
              <a:buFontTx/>
              <a:buNone/>
            </a:pPr>
            <a:endParaRPr lang="en-US" sz="1800" dirty="0" smtClean="0"/>
          </a:p>
          <a:p>
            <a:pPr eaLnBrk="1" hangingPunct="1">
              <a:lnSpc>
                <a:spcPct val="80000"/>
              </a:lnSpc>
              <a:buFontTx/>
              <a:buNone/>
            </a:pPr>
            <a:r>
              <a:rPr lang="en-US" sz="1800" dirty="0" smtClean="0"/>
              <a:t>from Lou Gattis</a:t>
            </a:r>
          </a:p>
          <a:p>
            <a:pPr eaLnBrk="1" hangingPunct="1">
              <a:lnSpc>
                <a:spcPct val="80000"/>
              </a:lnSpc>
              <a:buFontTx/>
              <a:buNone/>
            </a:pPr>
            <a:r>
              <a:rPr lang="en-US" sz="1800" dirty="0" smtClean="0"/>
              <a:t>Could be done in 1 line?</a:t>
            </a:r>
          </a:p>
        </p:txBody>
      </p:sp>
      <p:sp>
        <p:nvSpPr>
          <p:cNvPr id="13320" name="Text Box 7"/>
          <p:cNvSpPr txBox="1">
            <a:spLocks noChangeArrowheads="1"/>
          </p:cNvSpPr>
          <p:nvPr/>
        </p:nvSpPr>
        <p:spPr bwMode="auto">
          <a:xfrm>
            <a:off x="4933751" y="5791580"/>
            <a:ext cx="3415226"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sz="1800" dirty="0">
                <a:solidFill>
                  <a:srgbClr val="FF0000"/>
                </a:solidFill>
              </a:rPr>
              <a:t>.</a:t>
            </a:r>
            <a:r>
              <a:rPr lang="en-US" sz="1800" dirty="0" smtClean="0">
                <a:solidFill>
                  <a:srgbClr val="FF0000"/>
                </a:solidFill>
              </a:rPr>
              <a:t>columns(i) </a:t>
            </a:r>
            <a:r>
              <a:rPr lang="en-US" sz="1800" dirty="0">
                <a:solidFill>
                  <a:srgbClr val="FF0000"/>
                </a:solidFill>
              </a:rPr>
              <a:t>is an object </a:t>
            </a:r>
            <a:endParaRPr lang="en-US" sz="1800" dirty="0" smtClean="0">
              <a:solidFill>
                <a:srgbClr val="FF0000"/>
              </a:solidFill>
            </a:endParaRPr>
          </a:p>
          <a:p>
            <a:pPr eaLnBrk="1" hangingPunct="1">
              <a:spcBef>
                <a:spcPct val="50000"/>
              </a:spcBef>
            </a:pPr>
            <a:r>
              <a:rPr lang="en-US" sz="1800" dirty="0" smtClean="0">
                <a:solidFill>
                  <a:srgbClr val="FF0000"/>
                </a:solidFill>
              </a:rPr>
              <a:t>allows </a:t>
            </a:r>
            <a:r>
              <a:rPr lang="en-US" sz="1800" dirty="0">
                <a:solidFill>
                  <a:srgbClr val="FF0000"/>
                </a:solidFill>
              </a:rPr>
              <a:t>calculations on an array</a:t>
            </a:r>
          </a:p>
        </p:txBody>
      </p:sp>
      <p:sp>
        <p:nvSpPr>
          <p:cNvPr id="9" name="Line 4"/>
          <p:cNvSpPr>
            <a:spLocks noChangeShapeType="1"/>
          </p:cNvSpPr>
          <p:nvPr/>
        </p:nvSpPr>
        <p:spPr bwMode="auto">
          <a:xfrm flipH="1" flipV="1">
            <a:off x="5562600" y="4343400"/>
            <a:ext cx="323472" cy="1447800"/>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FF0000"/>
              </a:solidFill>
            </a:endParaRPr>
          </a:p>
        </p:txBody>
      </p:sp>
      <p:sp>
        <p:nvSpPr>
          <p:cNvPr id="11" name="Line 4"/>
          <p:cNvSpPr>
            <a:spLocks noChangeShapeType="1"/>
          </p:cNvSpPr>
          <p:nvPr/>
        </p:nvSpPr>
        <p:spPr bwMode="auto">
          <a:xfrm flipV="1">
            <a:off x="373798" y="3886200"/>
            <a:ext cx="471604" cy="1718657"/>
          </a:xfrm>
          <a:prstGeom prst="line">
            <a:avLst/>
          </a:prstGeom>
          <a:noFill/>
          <a:ln w="952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solidFill>
                <a:srgbClr val="FF0000"/>
              </a:solidFill>
            </a:endParaRPr>
          </a:p>
        </p:txBody>
      </p:sp>
      <p:sp>
        <p:nvSpPr>
          <p:cNvPr id="12" name="Text Box 5"/>
          <p:cNvSpPr txBox="1">
            <a:spLocks noChangeArrowheads="1"/>
          </p:cNvSpPr>
          <p:nvPr/>
        </p:nvSpPr>
        <p:spPr bwMode="auto">
          <a:xfrm>
            <a:off x="13010" y="6196801"/>
            <a:ext cx="11931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spcBef>
                <a:spcPct val="50000"/>
              </a:spcBef>
            </a:pPr>
            <a:r>
              <a:rPr lang="en-US" sz="1800" dirty="0" smtClean="0">
                <a:solidFill>
                  <a:srgbClr val="FF0000"/>
                </a:solidFill>
              </a:rPr>
              <a:t>Nested Loop</a:t>
            </a:r>
            <a:endParaRPr lang="en-US" sz="1800" dirty="0">
              <a:solidFill>
                <a:srgbClr val="FF0000"/>
              </a:solidFill>
            </a:endParaRPr>
          </a:p>
        </p:txBody>
      </p:sp>
    </p:spTree>
    <p:extLst>
      <p:ext uri="{BB962C8B-B14F-4D97-AF65-F5344CB8AC3E}">
        <p14:creationId xmlns:p14="http://schemas.microsoft.com/office/powerpoint/2010/main" val="3016952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r>
              <a:rPr lang="en-US" dirty="0" smtClean="0"/>
              <a:t>Windows (Office 2007/2010)</a:t>
            </a:r>
          </a:p>
          <a:p>
            <a:pPr lvl="1"/>
            <a:r>
              <a:rPr lang="en-US" dirty="0"/>
              <a:t>If no VBA, </a:t>
            </a:r>
            <a:r>
              <a:rPr lang="en-US" dirty="0" smtClean="0"/>
              <a:t>File&gt;Options&gt;Add-Ins</a:t>
            </a:r>
            <a:r>
              <a:rPr lang="en-US" dirty="0"/>
              <a:t>: Select VBA</a:t>
            </a:r>
          </a:p>
          <a:p>
            <a:pPr lvl="1"/>
            <a:r>
              <a:rPr lang="en-US" dirty="0" smtClean="0"/>
              <a:t>File -&gt; Options -&gt; Customize Ribbon</a:t>
            </a:r>
          </a:p>
          <a:p>
            <a:pPr lvl="1"/>
            <a:r>
              <a:rPr lang="en-US" dirty="0" smtClean="0"/>
              <a:t>Check the box that says Developer</a:t>
            </a:r>
          </a:p>
          <a:p>
            <a:pPr lvl="1"/>
            <a:r>
              <a:rPr lang="en-US" dirty="0" smtClean="0"/>
              <a:t>Click OK</a:t>
            </a:r>
          </a:p>
          <a:p>
            <a:pPr lvl="1"/>
            <a:endParaRPr lang="en-US" dirty="0"/>
          </a:p>
          <a:p>
            <a:r>
              <a:rPr lang="en-US" dirty="0" smtClean="0"/>
              <a:t>Mac (Office 2011)</a:t>
            </a:r>
          </a:p>
          <a:p>
            <a:pPr lvl="1"/>
            <a:r>
              <a:rPr lang="en-US" dirty="0" smtClean="0"/>
              <a:t>Click the button that looks like a gear at the right end of the ribbon </a:t>
            </a:r>
          </a:p>
          <a:p>
            <a:pPr lvl="1"/>
            <a:r>
              <a:rPr lang="en-US" dirty="0" smtClean="0"/>
              <a:t>Choose Ribbon Preferences…</a:t>
            </a:r>
          </a:p>
          <a:p>
            <a:pPr lvl="1"/>
            <a:r>
              <a:rPr lang="en-US" dirty="0" smtClean="0"/>
              <a:t>Check the Box that says Developer</a:t>
            </a:r>
          </a:p>
          <a:p>
            <a:pPr lvl="1"/>
            <a:r>
              <a:rPr lang="en-US" dirty="0" smtClean="0"/>
              <a:t>Click OK</a:t>
            </a:r>
            <a:endParaRPr lang="en-US" dirty="0"/>
          </a:p>
        </p:txBody>
      </p:sp>
      <p:sp>
        <p:nvSpPr>
          <p:cNvPr id="3" name="Title 2"/>
          <p:cNvSpPr>
            <a:spLocks noGrp="1"/>
          </p:cNvSpPr>
          <p:nvPr>
            <p:ph type="title"/>
          </p:nvPr>
        </p:nvSpPr>
        <p:spPr/>
        <p:txBody>
          <a:bodyPr/>
          <a:lstStyle/>
          <a:p>
            <a:r>
              <a:rPr lang="en-US" dirty="0" smtClean="0"/>
              <a:t>Developer Tab/Ribbon</a:t>
            </a:r>
            <a:endParaRPr lang="en-US" dirty="0"/>
          </a:p>
        </p:txBody>
      </p:sp>
      <p:sp>
        <p:nvSpPr>
          <p:cNvPr id="4" name="Slide Number Placeholder 3"/>
          <p:cNvSpPr>
            <a:spLocks noGrp="1"/>
          </p:cNvSpPr>
          <p:nvPr>
            <p:ph type="sldNum" sz="quarter" idx="12"/>
          </p:nvPr>
        </p:nvSpPr>
        <p:spPr/>
        <p:txBody>
          <a:bodyPr/>
          <a:lstStyle/>
          <a:p>
            <a:fld id="{3DE35052-B617-42EA-90E6-B62E5AA6D1B4}" type="slidenum">
              <a:rPr lang="en-US" smtClean="0"/>
              <a:pPr/>
              <a:t>2</a:t>
            </a:fld>
            <a:endParaRPr lang="en-US"/>
          </a:p>
        </p:txBody>
      </p:sp>
    </p:spTree>
    <p:extLst>
      <p:ext uri="{BB962C8B-B14F-4D97-AF65-F5344CB8AC3E}">
        <p14:creationId xmlns:p14="http://schemas.microsoft.com/office/powerpoint/2010/main" val="2652322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686800" cy="4843272"/>
          </a:xfrm>
        </p:spPr>
        <p:txBody>
          <a:bodyPr>
            <a:normAutofit fontScale="92500"/>
          </a:bodyPr>
          <a:lstStyle/>
          <a:p>
            <a:r>
              <a:rPr lang="en-US" dirty="0" smtClean="0"/>
              <a:t>Loops allow you to easily repeat a task</a:t>
            </a:r>
          </a:p>
          <a:p>
            <a:pPr marL="109728" indent="0">
              <a:buNone/>
            </a:pPr>
            <a:r>
              <a:rPr lang="en-US" dirty="0" smtClean="0"/>
              <a:t>   For </a:t>
            </a:r>
            <a:r>
              <a:rPr lang="en-US" dirty="0" err="1" smtClean="0">
                <a:solidFill>
                  <a:srgbClr val="FF0000"/>
                </a:solidFill>
              </a:rPr>
              <a:t>Var</a:t>
            </a:r>
            <a:r>
              <a:rPr lang="en-US" dirty="0" smtClean="0">
                <a:solidFill>
                  <a:srgbClr val="FF0000"/>
                </a:solidFill>
              </a:rPr>
              <a:t> </a:t>
            </a:r>
            <a:r>
              <a:rPr lang="en-US" dirty="0" smtClean="0"/>
              <a:t>= </a:t>
            </a:r>
            <a:r>
              <a:rPr lang="en-US" dirty="0" smtClean="0">
                <a:solidFill>
                  <a:srgbClr val="FF0000"/>
                </a:solidFill>
              </a:rPr>
              <a:t>Start</a:t>
            </a:r>
            <a:r>
              <a:rPr lang="en-US" dirty="0" smtClean="0"/>
              <a:t> to </a:t>
            </a:r>
            <a:r>
              <a:rPr lang="en-US" dirty="0" smtClean="0">
                <a:solidFill>
                  <a:srgbClr val="FF0000"/>
                </a:solidFill>
              </a:rPr>
              <a:t>Stop</a:t>
            </a:r>
            <a:r>
              <a:rPr lang="en-US" dirty="0" smtClean="0"/>
              <a:t>  Step </a:t>
            </a:r>
            <a:r>
              <a:rPr lang="en-US" dirty="0" smtClean="0">
                <a:solidFill>
                  <a:srgbClr val="FF0000"/>
                </a:solidFill>
              </a:rPr>
              <a:t>N</a:t>
            </a:r>
          </a:p>
          <a:p>
            <a:pPr marL="109728" indent="0">
              <a:buNone/>
            </a:pPr>
            <a:endParaRPr lang="en-US" dirty="0">
              <a:solidFill>
                <a:srgbClr val="00B050"/>
              </a:solidFill>
            </a:endParaRPr>
          </a:p>
          <a:p>
            <a:pPr marL="109728" indent="0">
              <a:buNone/>
            </a:pPr>
            <a:r>
              <a:rPr lang="en-US" dirty="0" smtClean="0"/>
              <a:t>   For </a:t>
            </a:r>
            <a:r>
              <a:rPr lang="en-US" dirty="0" smtClean="0">
                <a:solidFill>
                  <a:schemeClr val="accent3"/>
                </a:solidFill>
              </a:rPr>
              <a:t>x</a:t>
            </a:r>
            <a:r>
              <a:rPr lang="en-US" dirty="0" smtClean="0"/>
              <a:t>= </a:t>
            </a:r>
            <a:r>
              <a:rPr lang="en-US" dirty="0" smtClean="0">
                <a:solidFill>
                  <a:schemeClr val="accent4"/>
                </a:solidFill>
              </a:rPr>
              <a:t>omega-1 </a:t>
            </a:r>
            <a:r>
              <a:rPr lang="en-US" dirty="0" smtClean="0"/>
              <a:t>to </a:t>
            </a:r>
            <a:r>
              <a:rPr lang="en-US" dirty="0" smtClean="0">
                <a:solidFill>
                  <a:schemeClr val="accent4"/>
                </a:solidFill>
              </a:rPr>
              <a:t>0  </a:t>
            </a:r>
            <a:r>
              <a:rPr lang="en-US" dirty="0" smtClean="0"/>
              <a:t>Step </a:t>
            </a:r>
            <a:r>
              <a:rPr lang="en-US" dirty="0" smtClean="0">
                <a:solidFill>
                  <a:schemeClr val="accent6"/>
                </a:solidFill>
              </a:rPr>
              <a:t>-1</a:t>
            </a:r>
            <a:r>
              <a:rPr lang="en-US" dirty="0" smtClean="0"/>
              <a:t/>
            </a:r>
            <a:br>
              <a:rPr lang="en-US" dirty="0" smtClean="0"/>
            </a:br>
            <a:r>
              <a:rPr lang="en-US" dirty="0" smtClean="0"/>
              <a:t>	</a:t>
            </a:r>
            <a:r>
              <a:rPr lang="en-US" dirty="0" smtClean="0">
                <a:solidFill>
                  <a:srgbClr val="FF0000"/>
                </a:solidFill>
              </a:rPr>
              <a:t>A(x) = v* q(x) + v*p(x)*A(x+1)</a:t>
            </a:r>
            <a:br>
              <a:rPr lang="en-US" dirty="0" smtClean="0">
                <a:solidFill>
                  <a:srgbClr val="FF0000"/>
                </a:solidFill>
              </a:rPr>
            </a:br>
            <a:r>
              <a:rPr lang="en-US" dirty="0" smtClean="0">
                <a:solidFill>
                  <a:srgbClr val="FF0000"/>
                </a:solidFill>
              </a:rPr>
              <a:t>   </a:t>
            </a:r>
            <a:r>
              <a:rPr lang="en-US" dirty="0" smtClean="0"/>
              <a:t>Next </a:t>
            </a:r>
            <a:r>
              <a:rPr lang="en-US" dirty="0" smtClean="0">
                <a:solidFill>
                  <a:schemeClr val="accent3"/>
                </a:solidFill>
              </a:rPr>
              <a:t>x</a:t>
            </a:r>
            <a:endParaRPr lang="en-US" dirty="0" smtClean="0"/>
          </a:p>
          <a:p>
            <a:endParaRPr lang="en-US" dirty="0" smtClean="0"/>
          </a:p>
          <a:p>
            <a:r>
              <a:rPr lang="en-US" dirty="0" smtClean="0"/>
              <a:t>Indent all lines between For &amp; Next statements</a:t>
            </a:r>
          </a:p>
          <a:p>
            <a:r>
              <a:rPr lang="en-US" dirty="0" smtClean="0"/>
              <a:t>Step is optional (default = 1) </a:t>
            </a:r>
          </a:p>
          <a:p>
            <a:r>
              <a:rPr lang="en-US" dirty="0" smtClean="0"/>
              <a:t>Start &amp; stop can be variables </a:t>
            </a:r>
            <a:r>
              <a:rPr lang="en-US" sz="2000" dirty="0" smtClean="0"/>
              <a:t>(advantage over Excel)</a:t>
            </a:r>
          </a:p>
          <a:p>
            <a:r>
              <a:rPr lang="en-US" dirty="0" smtClean="0"/>
              <a:t>Do Loop While or Until  (loop until get close answer)</a:t>
            </a:r>
          </a:p>
          <a:p>
            <a:endParaRPr lang="en-US" dirty="0"/>
          </a:p>
        </p:txBody>
      </p:sp>
      <p:sp>
        <p:nvSpPr>
          <p:cNvPr id="3" name="Title 2"/>
          <p:cNvSpPr>
            <a:spLocks noGrp="1"/>
          </p:cNvSpPr>
          <p:nvPr>
            <p:ph type="title"/>
          </p:nvPr>
        </p:nvSpPr>
        <p:spPr/>
        <p:txBody>
          <a:bodyPr/>
          <a:lstStyle/>
          <a:p>
            <a:r>
              <a:rPr lang="en-US" dirty="0" smtClean="0"/>
              <a:t>For Next Loops</a:t>
            </a:r>
            <a:endParaRPr lang="en-US" dirty="0"/>
          </a:p>
        </p:txBody>
      </p:sp>
      <p:sp>
        <p:nvSpPr>
          <p:cNvPr id="4" name="Slide Number Placeholder 3"/>
          <p:cNvSpPr>
            <a:spLocks noGrp="1"/>
          </p:cNvSpPr>
          <p:nvPr>
            <p:ph type="sldNum" sz="quarter" idx="12"/>
          </p:nvPr>
        </p:nvSpPr>
        <p:spPr/>
        <p:txBody>
          <a:bodyPr/>
          <a:lstStyle/>
          <a:p>
            <a:fld id="{3DE35052-B617-42EA-90E6-B62E5AA6D1B4}" type="slidenum">
              <a:rPr lang="en-US" smtClean="0"/>
              <a:pPr/>
              <a:t>20</a:t>
            </a:fld>
            <a:endParaRPr lang="en-US"/>
          </a:p>
        </p:txBody>
      </p:sp>
    </p:spTree>
    <p:extLst>
      <p:ext uri="{BB962C8B-B14F-4D97-AF65-F5344CB8AC3E}">
        <p14:creationId xmlns:p14="http://schemas.microsoft.com/office/powerpoint/2010/main" val="27509459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533400" y="304800"/>
            <a:ext cx="8229600" cy="1143000"/>
          </a:xfrm>
        </p:spPr>
        <p:txBody>
          <a:bodyPr/>
          <a:lstStyle/>
          <a:p>
            <a:r>
              <a:rPr lang="en-US" dirty="0" smtClean="0"/>
              <a:t>Loops-&gt; For-Next Loops</a:t>
            </a:r>
            <a:endParaRPr lang="en-US"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025" y="1447800"/>
            <a:ext cx="7115175" cy="2333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272768"/>
            <a:ext cx="6553200" cy="2356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fld id="{3DE35052-B617-42EA-90E6-B62E5AA6D1B4}" type="slidenum">
              <a:rPr lang="en-US" smtClean="0"/>
              <a:pPr/>
              <a:t>21</a:t>
            </a:fld>
            <a:endParaRPr lang="en-US"/>
          </a:p>
        </p:txBody>
      </p:sp>
      <p:sp>
        <p:nvSpPr>
          <p:cNvPr id="4" name="TextBox 3"/>
          <p:cNvSpPr txBox="1"/>
          <p:nvPr/>
        </p:nvSpPr>
        <p:spPr>
          <a:xfrm>
            <a:off x="5105400" y="4648200"/>
            <a:ext cx="3200400" cy="646331"/>
          </a:xfrm>
          <a:prstGeom prst="rect">
            <a:avLst/>
          </a:prstGeom>
          <a:noFill/>
        </p:spPr>
        <p:txBody>
          <a:bodyPr wrap="square" rtlCol="0">
            <a:spAutoFit/>
          </a:bodyPr>
          <a:lstStyle/>
          <a:p>
            <a:r>
              <a:rPr lang="en-US" dirty="0" smtClean="0">
                <a:solidFill>
                  <a:srgbClr val="00B050"/>
                </a:solidFill>
              </a:rPr>
              <a:t>Error.  Sometimes 100 should be 121</a:t>
            </a:r>
            <a:endParaRPr lang="en-US" dirty="0">
              <a:solidFill>
                <a:srgbClr val="00B050"/>
              </a:solidFill>
            </a:endParaRPr>
          </a:p>
        </p:txBody>
      </p:sp>
      <p:cxnSp>
        <p:nvCxnSpPr>
          <p:cNvPr id="6" name="Straight Arrow Connector 5"/>
          <p:cNvCxnSpPr/>
          <p:nvPr/>
        </p:nvCxnSpPr>
        <p:spPr>
          <a:xfrm flipH="1">
            <a:off x="4419600" y="5102661"/>
            <a:ext cx="609600" cy="105117"/>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791200" y="5277936"/>
            <a:ext cx="298862" cy="420469"/>
          </a:xfrm>
          <a:prstGeom prst="straightConnector1">
            <a:avLst/>
          </a:prstGeom>
          <a:ln w="38100">
            <a:solidFill>
              <a:srgbClr val="92D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752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
            </a:r>
            <a:br>
              <a:rPr lang="en-US" dirty="0" smtClean="0"/>
            </a:br>
            <a:r>
              <a:rPr lang="en-US" dirty="0" smtClean="0"/>
              <a:t>If </a:t>
            </a:r>
            <a:r>
              <a:rPr lang="en-US" dirty="0" smtClean="0">
                <a:solidFill>
                  <a:schemeClr val="accent6"/>
                </a:solidFill>
              </a:rPr>
              <a:t>condition</a:t>
            </a:r>
            <a:r>
              <a:rPr lang="en-US" dirty="0" smtClean="0"/>
              <a:t> Then</a:t>
            </a:r>
          </a:p>
          <a:p>
            <a:pPr marL="109728" indent="0">
              <a:buNone/>
            </a:pPr>
            <a:r>
              <a:rPr lang="en-US" dirty="0" smtClean="0"/>
              <a:t>	code</a:t>
            </a:r>
          </a:p>
          <a:p>
            <a:pPr marL="109728" indent="0">
              <a:buNone/>
            </a:pPr>
            <a:r>
              <a:rPr lang="en-US" dirty="0" smtClean="0"/>
              <a:t>Else</a:t>
            </a:r>
          </a:p>
          <a:p>
            <a:pPr marL="109728" indent="0">
              <a:buNone/>
            </a:pPr>
            <a:r>
              <a:rPr lang="en-US" dirty="0"/>
              <a:t> </a:t>
            </a:r>
            <a:r>
              <a:rPr lang="en-US" dirty="0" smtClean="0"/>
              <a:t>       code</a:t>
            </a:r>
          </a:p>
          <a:p>
            <a:pPr marL="109728" indent="0">
              <a:buNone/>
            </a:pPr>
            <a:r>
              <a:rPr lang="en-US" dirty="0" smtClean="0"/>
              <a:t>End if</a:t>
            </a:r>
          </a:p>
          <a:p>
            <a:pPr marL="109728" indent="0">
              <a:buNone/>
            </a:pPr>
            <a:endParaRPr lang="en-US" dirty="0" smtClean="0"/>
          </a:p>
        </p:txBody>
      </p:sp>
      <p:sp>
        <p:nvSpPr>
          <p:cNvPr id="3" name="Title 2"/>
          <p:cNvSpPr>
            <a:spLocks noGrp="1"/>
          </p:cNvSpPr>
          <p:nvPr>
            <p:ph type="title"/>
          </p:nvPr>
        </p:nvSpPr>
        <p:spPr/>
        <p:txBody>
          <a:bodyPr>
            <a:normAutofit/>
          </a:bodyPr>
          <a:lstStyle/>
          <a:p>
            <a:pPr algn="ctr"/>
            <a:r>
              <a:rPr lang="en-US" dirty="0" smtClean="0"/>
              <a:t>If Statements</a:t>
            </a:r>
            <a:endParaRPr lang="en-US" dirty="0"/>
          </a:p>
        </p:txBody>
      </p:sp>
      <p:sp>
        <p:nvSpPr>
          <p:cNvPr id="14" name="TextBox 13"/>
          <p:cNvSpPr txBox="1"/>
          <p:nvPr/>
        </p:nvSpPr>
        <p:spPr>
          <a:xfrm>
            <a:off x="4572000" y="1447800"/>
            <a:ext cx="4038600" cy="3693319"/>
          </a:xfrm>
          <a:prstGeom prst="rect">
            <a:avLst/>
          </a:prstGeom>
          <a:noFill/>
        </p:spPr>
        <p:txBody>
          <a:bodyPr wrap="square" rtlCol="0">
            <a:spAutoFit/>
          </a:bodyPr>
          <a:lstStyle/>
          <a:p>
            <a:pPr marL="109728" indent="0">
              <a:buNone/>
            </a:pPr>
            <a:r>
              <a:rPr lang="en-US" sz="2700" u="sng" dirty="0" smtClean="0">
                <a:solidFill>
                  <a:srgbClr val="FF0000"/>
                </a:solidFill>
              </a:rPr>
              <a:t>3-Way Nested If</a:t>
            </a:r>
            <a:r>
              <a:rPr lang="en-US" sz="2700" dirty="0" smtClean="0"/>
              <a:t/>
            </a:r>
            <a:br>
              <a:rPr lang="en-US" sz="2700" dirty="0" smtClean="0"/>
            </a:br>
            <a:r>
              <a:rPr lang="en-US" sz="2700" dirty="0" smtClean="0"/>
              <a:t>If </a:t>
            </a:r>
            <a:r>
              <a:rPr lang="en-US" sz="2700" dirty="0" smtClean="0">
                <a:solidFill>
                  <a:schemeClr val="accent6"/>
                </a:solidFill>
              </a:rPr>
              <a:t>condition</a:t>
            </a:r>
            <a:r>
              <a:rPr lang="en-US" sz="2700" dirty="0" smtClean="0"/>
              <a:t> Then</a:t>
            </a:r>
          </a:p>
          <a:p>
            <a:pPr marL="109728" indent="0">
              <a:buNone/>
            </a:pPr>
            <a:r>
              <a:rPr lang="en-US" sz="2700" dirty="0" smtClean="0"/>
              <a:t>	code</a:t>
            </a:r>
          </a:p>
          <a:p>
            <a:pPr marL="109728" indent="0">
              <a:buNone/>
            </a:pPr>
            <a:r>
              <a:rPr lang="en-US" sz="2700" dirty="0" smtClean="0"/>
              <a:t>Else If </a:t>
            </a:r>
            <a:r>
              <a:rPr lang="en-US" sz="2700" dirty="0" smtClean="0">
                <a:solidFill>
                  <a:schemeClr val="accent6"/>
                </a:solidFill>
              </a:rPr>
              <a:t>condition</a:t>
            </a:r>
            <a:r>
              <a:rPr lang="en-US" sz="2700" dirty="0" smtClean="0"/>
              <a:t> Then</a:t>
            </a:r>
          </a:p>
          <a:p>
            <a:pPr marL="109728" indent="0">
              <a:buNone/>
            </a:pPr>
            <a:r>
              <a:rPr lang="en-US" sz="2700" dirty="0" smtClean="0"/>
              <a:t>	code</a:t>
            </a:r>
          </a:p>
          <a:p>
            <a:pPr marL="109728" indent="0">
              <a:buNone/>
            </a:pPr>
            <a:r>
              <a:rPr lang="en-US" sz="2700" dirty="0" smtClean="0"/>
              <a:t>Else</a:t>
            </a:r>
          </a:p>
          <a:p>
            <a:pPr marL="109728" indent="0">
              <a:buNone/>
            </a:pPr>
            <a:r>
              <a:rPr lang="en-US" sz="2700" dirty="0" smtClean="0"/>
              <a:t>	code</a:t>
            </a:r>
          </a:p>
          <a:p>
            <a:pPr marL="109728" indent="0">
              <a:buNone/>
            </a:pPr>
            <a:r>
              <a:rPr lang="en-US" sz="2700" dirty="0" smtClean="0"/>
              <a:t>End If</a:t>
            </a:r>
          </a:p>
          <a:p>
            <a:endParaRPr lang="en-US" dirty="0"/>
          </a:p>
        </p:txBody>
      </p:sp>
      <p:sp>
        <p:nvSpPr>
          <p:cNvPr id="5" name="TextBox 4"/>
          <p:cNvSpPr txBox="1"/>
          <p:nvPr/>
        </p:nvSpPr>
        <p:spPr>
          <a:xfrm>
            <a:off x="1524000" y="5181600"/>
            <a:ext cx="7239000" cy="923330"/>
          </a:xfrm>
          <a:prstGeom prst="rect">
            <a:avLst/>
          </a:prstGeom>
          <a:noFill/>
        </p:spPr>
        <p:txBody>
          <a:bodyPr wrap="square" rtlCol="0">
            <a:spAutoFit/>
          </a:bodyPr>
          <a:lstStyle/>
          <a:p>
            <a:r>
              <a:rPr lang="en-US" dirty="0" smtClean="0"/>
              <a:t>Can do in one line</a:t>
            </a:r>
          </a:p>
          <a:p>
            <a:r>
              <a:rPr lang="en-US" dirty="0" smtClean="0">
                <a:solidFill>
                  <a:srgbClr val="FF0000"/>
                </a:solidFill>
              </a:rPr>
              <a:t>If </a:t>
            </a:r>
            <a:r>
              <a:rPr lang="en-US" dirty="0" err="1" smtClean="0">
                <a:solidFill>
                  <a:srgbClr val="FF0000"/>
                </a:solidFill>
              </a:rPr>
              <a:t>Num</a:t>
            </a:r>
            <a:r>
              <a:rPr lang="en-US" dirty="0" smtClean="0">
                <a:solidFill>
                  <a:srgbClr val="FF0000"/>
                </a:solidFill>
              </a:rPr>
              <a:t> &lt; 2 Then </a:t>
            </a:r>
            <a:r>
              <a:rPr lang="en-US" dirty="0" err="1" smtClean="0">
                <a:solidFill>
                  <a:srgbClr val="FF0000"/>
                </a:solidFill>
              </a:rPr>
              <a:t>Num</a:t>
            </a:r>
            <a:r>
              <a:rPr lang="en-US" dirty="0" smtClean="0">
                <a:solidFill>
                  <a:srgbClr val="FF0000"/>
                </a:solidFill>
              </a:rPr>
              <a:t> = 4 Else </a:t>
            </a:r>
            <a:r>
              <a:rPr lang="en-US" dirty="0" err="1" smtClean="0">
                <a:solidFill>
                  <a:srgbClr val="FF0000"/>
                </a:solidFill>
              </a:rPr>
              <a:t>Num</a:t>
            </a:r>
            <a:r>
              <a:rPr lang="en-US" dirty="0" smtClean="0">
                <a:solidFill>
                  <a:srgbClr val="FF0000"/>
                </a:solidFill>
              </a:rPr>
              <a:t> = 5</a:t>
            </a:r>
          </a:p>
          <a:p>
            <a:r>
              <a:rPr lang="en-US" dirty="0" smtClean="0"/>
              <a:t>Works even though </a:t>
            </a:r>
            <a:r>
              <a:rPr lang="en-US" dirty="0" smtClean="0">
                <a:solidFill>
                  <a:srgbClr val="FF0000"/>
                </a:solidFill>
              </a:rPr>
              <a:t>End If </a:t>
            </a:r>
            <a:r>
              <a:rPr lang="en-US" dirty="0" smtClean="0"/>
              <a:t>isn’t at end</a:t>
            </a:r>
            <a:endParaRPr lang="en-US" dirty="0"/>
          </a:p>
        </p:txBody>
      </p:sp>
      <p:sp>
        <p:nvSpPr>
          <p:cNvPr id="4" name="Slide Number Placeholder 3"/>
          <p:cNvSpPr>
            <a:spLocks noGrp="1"/>
          </p:cNvSpPr>
          <p:nvPr>
            <p:ph type="sldNum" sz="quarter" idx="12"/>
          </p:nvPr>
        </p:nvSpPr>
        <p:spPr/>
        <p:txBody>
          <a:bodyPr/>
          <a:lstStyle/>
          <a:p>
            <a:fld id="{3DE35052-B617-42EA-90E6-B62E5AA6D1B4}" type="slidenum">
              <a:rPr lang="en-US" smtClean="0"/>
              <a:pPr/>
              <a:t>22</a:t>
            </a:fld>
            <a:endParaRPr lang="en-US"/>
          </a:p>
        </p:txBody>
      </p:sp>
    </p:spTree>
    <p:extLst>
      <p:ext uri="{BB962C8B-B14F-4D97-AF65-F5344CB8AC3E}">
        <p14:creationId xmlns:p14="http://schemas.microsoft.com/office/powerpoint/2010/main" val="12139908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If statement Example</a:t>
            </a:r>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447800"/>
            <a:ext cx="467403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DE35052-B617-42EA-90E6-B62E5AA6D1B4}" type="slidenum">
              <a:rPr lang="en-US" smtClean="0"/>
              <a:pPr/>
              <a:t>23</a:t>
            </a:fld>
            <a:endParaRPr lang="en-US"/>
          </a:p>
        </p:txBody>
      </p:sp>
    </p:spTree>
    <p:extLst>
      <p:ext uri="{BB962C8B-B14F-4D97-AF65-F5344CB8AC3E}">
        <p14:creationId xmlns:p14="http://schemas.microsoft.com/office/powerpoint/2010/main" val="1746408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610600" cy="4919472"/>
          </a:xfrm>
        </p:spPr>
        <p:txBody>
          <a:bodyPr>
            <a:normAutofit fontScale="92500" lnSpcReduction="10000"/>
          </a:bodyPr>
          <a:lstStyle/>
          <a:p>
            <a:r>
              <a:rPr lang="en-US" dirty="0" smtClean="0"/>
              <a:t>VBA does NOT talk to Excel unless you tell it to</a:t>
            </a:r>
          </a:p>
          <a:p>
            <a:r>
              <a:rPr lang="en-US" dirty="0" smtClean="0"/>
              <a:t>3 ways to </a:t>
            </a:r>
            <a:r>
              <a:rPr lang="en-US" dirty="0" smtClean="0">
                <a:solidFill>
                  <a:srgbClr val="00B050"/>
                </a:solidFill>
              </a:rPr>
              <a:t>Read</a:t>
            </a:r>
            <a:r>
              <a:rPr lang="en-US" dirty="0" smtClean="0"/>
              <a:t> info from cells in Excel</a:t>
            </a:r>
          </a:p>
          <a:p>
            <a:pPr marL="393192" lvl="1" indent="0">
              <a:buNone/>
            </a:pPr>
            <a:r>
              <a:rPr lang="en-US" dirty="0" err="1" smtClean="0"/>
              <a:t>Qx</a:t>
            </a:r>
            <a:r>
              <a:rPr lang="en-US" dirty="0" smtClean="0"/>
              <a:t>=Sheets(“Sheet1”).Range(“A1”).Value</a:t>
            </a:r>
          </a:p>
          <a:p>
            <a:pPr marL="393192" lvl="1" indent="0">
              <a:buNone/>
            </a:pPr>
            <a:r>
              <a:rPr lang="en-US" dirty="0" err="1" smtClean="0"/>
              <a:t>Qx</a:t>
            </a:r>
            <a:r>
              <a:rPr lang="en-US" dirty="0" smtClean="0"/>
              <a:t>=Sheets(“Sheet1”).Cells(</a:t>
            </a:r>
            <a:r>
              <a:rPr lang="en-US" dirty="0" smtClean="0">
                <a:solidFill>
                  <a:srgbClr val="FF0000"/>
                </a:solidFill>
              </a:rPr>
              <a:t>row, column</a:t>
            </a:r>
            <a:r>
              <a:rPr lang="en-US" dirty="0" smtClean="0"/>
              <a:t>).Value</a:t>
            </a:r>
          </a:p>
          <a:p>
            <a:pPr marL="393192" lvl="1" indent="0">
              <a:buNone/>
            </a:pPr>
            <a:r>
              <a:rPr lang="en-US" dirty="0" smtClean="0">
                <a:solidFill>
                  <a:srgbClr val="FF0000"/>
                </a:solidFill>
              </a:rPr>
              <a:t>Big Advantage:  row and column can be variables!</a:t>
            </a:r>
          </a:p>
          <a:p>
            <a:pPr marL="393192" lvl="1" indent="0">
              <a:buNone/>
            </a:pPr>
            <a:r>
              <a:rPr lang="en-US" dirty="0"/>
              <a:t>Row and column must be &gt; 0</a:t>
            </a:r>
          </a:p>
          <a:p>
            <a:pPr marL="393192" lvl="1" indent="0">
              <a:buNone/>
            </a:pPr>
            <a:r>
              <a:rPr lang="en-US" dirty="0" smtClean="0"/>
              <a:t>Radix=Range</a:t>
            </a:r>
            <a:r>
              <a:rPr lang="en-US" dirty="0"/>
              <a:t>(“Radix”)  </a:t>
            </a:r>
            <a:r>
              <a:rPr lang="en-US" dirty="0">
                <a:solidFill>
                  <a:srgbClr val="00B050"/>
                </a:solidFill>
              </a:rPr>
              <a:t>‘if radix is a named cell in Excel</a:t>
            </a:r>
          </a:p>
          <a:p>
            <a:pPr marL="393192" lvl="1" indent="0">
              <a:buNone/>
            </a:pPr>
            <a:r>
              <a:rPr lang="en-US" dirty="0">
                <a:solidFill>
                  <a:srgbClr val="00B050"/>
                </a:solidFill>
              </a:rPr>
              <a:t>‘You can also use Range(“Radix”) in an equation. It still entails going out to get it from Excel.</a:t>
            </a:r>
          </a:p>
          <a:p>
            <a:r>
              <a:rPr lang="en-US" dirty="0" smtClean="0"/>
              <a:t>2 ways to </a:t>
            </a:r>
            <a:r>
              <a:rPr lang="en-US" dirty="0" smtClean="0">
                <a:solidFill>
                  <a:srgbClr val="00B050"/>
                </a:solidFill>
              </a:rPr>
              <a:t>Output</a:t>
            </a:r>
            <a:r>
              <a:rPr lang="en-US" dirty="0" smtClean="0"/>
              <a:t> results to Excel.  Here’s one:</a:t>
            </a:r>
          </a:p>
          <a:p>
            <a:pPr marL="393192" lvl="1" indent="0">
              <a:buNone/>
            </a:pPr>
            <a:r>
              <a:rPr lang="en-US" dirty="0" smtClean="0"/>
              <a:t>Sheets</a:t>
            </a:r>
            <a:r>
              <a:rPr lang="en-US" dirty="0"/>
              <a:t>(“Sheet1”).Cells(</a:t>
            </a:r>
            <a:r>
              <a:rPr lang="en-US" dirty="0">
                <a:solidFill>
                  <a:srgbClr val="FF0000"/>
                </a:solidFill>
              </a:rPr>
              <a:t>row, column</a:t>
            </a:r>
            <a:r>
              <a:rPr lang="en-US" dirty="0" smtClean="0"/>
              <a:t>).Value=2*</a:t>
            </a:r>
            <a:r>
              <a:rPr lang="en-US" dirty="0" err="1" smtClean="0"/>
              <a:t>Qx</a:t>
            </a:r>
            <a:endParaRPr lang="en-US" dirty="0" smtClean="0"/>
          </a:p>
          <a:p>
            <a:pPr lvl="1"/>
            <a:r>
              <a:rPr lang="en-US" dirty="0" smtClean="0"/>
              <a:t>The word Value is not needed</a:t>
            </a:r>
          </a:p>
          <a:p>
            <a:pPr lvl="1"/>
            <a:r>
              <a:rPr lang="en-US" dirty="0" smtClean="0"/>
              <a:t>If Sheets() excluded, it works in whatever sheet you are on.  Not a good practice</a:t>
            </a:r>
          </a:p>
          <a:p>
            <a:endParaRPr lang="en-US" dirty="0" smtClean="0"/>
          </a:p>
        </p:txBody>
      </p:sp>
      <p:sp>
        <p:nvSpPr>
          <p:cNvPr id="3" name="Title 2"/>
          <p:cNvSpPr>
            <a:spLocks noGrp="1"/>
          </p:cNvSpPr>
          <p:nvPr>
            <p:ph type="title"/>
          </p:nvPr>
        </p:nvSpPr>
        <p:spPr/>
        <p:txBody>
          <a:bodyPr/>
          <a:lstStyle/>
          <a:p>
            <a:r>
              <a:rPr lang="en-US" dirty="0" smtClean="0"/>
              <a:t>Communicating with Excel</a:t>
            </a:r>
            <a:endParaRPr lang="en-US" dirty="0"/>
          </a:p>
        </p:txBody>
      </p:sp>
      <p:sp>
        <p:nvSpPr>
          <p:cNvPr id="4" name="Slide Number Placeholder 3"/>
          <p:cNvSpPr>
            <a:spLocks noGrp="1"/>
          </p:cNvSpPr>
          <p:nvPr>
            <p:ph type="sldNum" sz="quarter" idx="12"/>
          </p:nvPr>
        </p:nvSpPr>
        <p:spPr/>
        <p:txBody>
          <a:bodyPr/>
          <a:lstStyle/>
          <a:p>
            <a:fld id="{3DE35052-B617-42EA-90E6-B62E5AA6D1B4}" type="slidenum">
              <a:rPr lang="en-US" smtClean="0"/>
              <a:pPr/>
              <a:t>24</a:t>
            </a:fld>
            <a:endParaRPr lang="en-US"/>
          </a:p>
        </p:txBody>
      </p:sp>
    </p:spTree>
    <p:extLst>
      <p:ext uri="{BB962C8B-B14F-4D97-AF65-F5344CB8AC3E}">
        <p14:creationId xmlns:p14="http://schemas.microsoft.com/office/powerpoint/2010/main" val="310951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Communicating with Excel</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676400"/>
            <a:ext cx="15240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6975" y="3294154"/>
            <a:ext cx="1533525"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24" y="1364674"/>
            <a:ext cx="62787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DE35052-B617-42EA-90E6-B62E5AA6D1B4}" type="slidenum">
              <a:rPr lang="en-US" smtClean="0"/>
              <a:pPr/>
              <a:t>25</a:t>
            </a:fld>
            <a:endParaRPr lang="en-US"/>
          </a:p>
        </p:txBody>
      </p:sp>
    </p:spTree>
    <p:extLst>
      <p:ext uri="{BB962C8B-B14F-4D97-AF65-F5344CB8AC3E}">
        <p14:creationId xmlns:p14="http://schemas.microsoft.com/office/powerpoint/2010/main" val="2460341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 also print formulas into Excel cells</a:t>
            </a:r>
          </a:p>
          <a:p>
            <a:endParaRPr lang="en-US" dirty="0"/>
          </a:p>
          <a:p>
            <a:pPr marL="109728" indent="0">
              <a:buNone/>
            </a:pPr>
            <a:r>
              <a:rPr lang="en-US" dirty="0" smtClean="0"/>
              <a:t>Cells(row, col).formula = “=excel formula”</a:t>
            </a:r>
          </a:p>
          <a:p>
            <a:pPr marL="109728" indent="0">
              <a:buNone/>
            </a:pPr>
            <a:r>
              <a:rPr lang="en-US" dirty="0" smtClean="0"/>
              <a:t>Range(“A1”).formula = “=excel formula”</a:t>
            </a:r>
          </a:p>
          <a:p>
            <a:endParaRPr lang="en-US" dirty="0"/>
          </a:p>
          <a:p>
            <a:r>
              <a:rPr lang="en-US" dirty="0" smtClean="0"/>
              <a:t>Include the equal sign in the quotes too!</a:t>
            </a:r>
          </a:p>
          <a:p>
            <a:endParaRPr lang="en-US" dirty="0"/>
          </a:p>
          <a:p>
            <a:endParaRPr lang="en-US" dirty="0"/>
          </a:p>
        </p:txBody>
      </p:sp>
      <p:sp>
        <p:nvSpPr>
          <p:cNvPr id="3" name="Title 2"/>
          <p:cNvSpPr>
            <a:spLocks noGrp="1"/>
          </p:cNvSpPr>
          <p:nvPr>
            <p:ph type="title"/>
          </p:nvPr>
        </p:nvSpPr>
        <p:spPr/>
        <p:txBody>
          <a:bodyPr/>
          <a:lstStyle/>
          <a:p>
            <a:r>
              <a:rPr lang="en-US" dirty="0"/>
              <a:t>Communicating with Excel</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267200"/>
            <a:ext cx="5731379"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DE35052-B617-42EA-90E6-B62E5AA6D1B4}" type="slidenum">
              <a:rPr lang="en-US" smtClean="0"/>
              <a:pPr/>
              <a:t>26</a:t>
            </a:fld>
            <a:endParaRPr lang="en-US"/>
          </a:p>
        </p:txBody>
      </p:sp>
    </p:spTree>
    <p:extLst>
      <p:ext uri="{BB962C8B-B14F-4D97-AF65-F5344CB8AC3E}">
        <p14:creationId xmlns:p14="http://schemas.microsoft.com/office/powerpoint/2010/main" val="2587834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DE35052-B617-42EA-90E6-B62E5AA6D1B4}" type="slidenum">
              <a:rPr lang="en-US" smtClean="0"/>
              <a:pPr/>
              <a:t>27</a:t>
            </a:fld>
            <a:endParaRPr lang="en-US"/>
          </a:p>
        </p:txBody>
      </p:sp>
      <p:sp>
        <p:nvSpPr>
          <p:cNvPr id="3" name="Rectangle 2"/>
          <p:cNvSpPr/>
          <p:nvPr/>
        </p:nvSpPr>
        <p:spPr>
          <a:xfrm>
            <a:off x="152400" y="0"/>
            <a:ext cx="8826663" cy="6288901"/>
          </a:xfrm>
          <a:prstGeom prst="rect">
            <a:avLst/>
          </a:prstGeom>
        </p:spPr>
        <p:txBody>
          <a:bodyPr wrap="square">
            <a:spAutoFit/>
          </a:bodyPr>
          <a:lstStyle/>
          <a:p>
            <a:pPr algn="ctr"/>
            <a:r>
              <a:rPr lang="en-US" sz="800" b="1" u="sng" dirty="0">
                <a:latin typeface="Calibri" panose="020F0502020204030204" pitchFamily="34" charset="0"/>
                <a:ea typeface="Calibri" panose="020F0502020204030204" pitchFamily="34" charset="0"/>
                <a:cs typeface="Times New Roman" panose="02020603050405020304" pitchFamily="18" charset="0"/>
              </a:rPr>
              <a:t>Tips on VBA (revised 11/11/2014)</a:t>
            </a:r>
            <a:endParaRPr lang="en-US" sz="800" dirty="0">
              <a:latin typeface="Times New Roman" panose="02020603050405020304" pitchFamily="18" charset="0"/>
              <a:ea typeface="Calibri" panose="020F0502020204030204" pitchFamily="34" charset="0"/>
            </a:endParaRPr>
          </a:p>
          <a:p>
            <a:pPr>
              <a:lnSpc>
                <a:spcPct val="115000"/>
              </a:lnSpc>
            </a:pPr>
            <a:r>
              <a:rPr lang="en-US" sz="800" dirty="0">
                <a:latin typeface="Calibri" panose="020F0502020204030204" pitchFamily="34" charset="0"/>
                <a:ea typeface="Calibri" panose="020F0502020204030204" pitchFamily="34" charset="0"/>
                <a:cs typeface="Times New Roman" panose="02020603050405020304" pitchFamily="18" charset="0"/>
              </a:rPr>
              <a:t>There are things that you can do in VBA, which you can’t easily do in Excel.  EG: variable amounts of output, not having to print every calculation, using IF THEN and FOR NEXT (loops), structured programming, etc.  It makes it easier to do some things like Monte Carlo testing, working with matrices with variable indices, etc.</a:t>
            </a:r>
            <a:endParaRPr lang="en-US" sz="800" dirty="0">
              <a:latin typeface="Times New Roman" panose="02020603050405020304" pitchFamily="18" charset="0"/>
              <a:ea typeface="Calibri" panose="020F0502020204030204" pitchFamily="34" charset="0"/>
            </a:endParaRPr>
          </a:p>
          <a:p>
            <a:pPr>
              <a:lnSpc>
                <a:spcPct val="115000"/>
              </a:lnSpc>
            </a:pPr>
            <a:r>
              <a:rPr lang="en-US" sz="800" b="1" dirty="0">
                <a:latin typeface="Calibri" panose="020F0502020204030204" pitchFamily="34" charset="0"/>
                <a:ea typeface="Calibri" panose="020F0502020204030204" pitchFamily="34" charset="0"/>
                <a:cs typeface="Times New Roman" panose="02020603050405020304" pitchFamily="18" charset="0"/>
              </a:rPr>
              <a:t>Getting Started:</a:t>
            </a:r>
            <a:r>
              <a:rPr lang="en-US" sz="800" dirty="0">
                <a:latin typeface="Calibri" panose="020F0502020204030204" pitchFamily="34" charset="0"/>
                <a:ea typeface="Calibri" panose="020F0502020204030204" pitchFamily="34" charset="0"/>
                <a:cs typeface="Times New Roman" panose="02020603050405020304" pitchFamily="18" charset="0"/>
              </a:rPr>
              <a:t>  Open a VBA program in ANGEL.  You may have to enable something at the top once or twice.  </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Hit Alt-F11 and double click on Module 1 in upper left box.  Another VBA module may be in Module 2</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The best way to learn is look at programs &amp; see what they do.  Then program HW.  That’s 2</a:t>
            </a:r>
            <a:r>
              <a:rPr lang="en-US" sz="800" baseline="30000" dirty="0">
                <a:latin typeface="Calibri" panose="020F0502020204030204" pitchFamily="34" charset="0"/>
                <a:ea typeface="Calibri" panose="020F0502020204030204" pitchFamily="34" charset="0"/>
                <a:cs typeface="Times New Roman" panose="02020603050405020304" pitchFamily="18" charset="0"/>
              </a:rPr>
              <a:t>nd</a:t>
            </a:r>
            <a:r>
              <a:rPr lang="en-US" sz="800" dirty="0">
                <a:latin typeface="Calibri" panose="020F0502020204030204" pitchFamily="34" charset="0"/>
                <a:ea typeface="Calibri" panose="020F0502020204030204" pitchFamily="34" charset="0"/>
                <a:cs typeface="Times New Roman" panose="02020603050405020304" pitchFamily="18" charset="0"/>
              </a:rPr>
              <a:t> best way to learn.</a:t>
            </a:r>
            <a:endParaRPr lang="en-US" sz="800" dirty="0">
              <a:latin typeface="Times New Roman" panose="02020603050405020304" pitchFamily="18" charset="0"/>
              <a:ea typeface="Calibri" panose="020F0502020204030204" pitchFamily="34" charset="0"/>
            </a:endParaRPr>
          </a:p>
          <a:p>
            <a:pPr>
              <a:lnSpc>
                <a:spcPct val="115000"/>
              </a:lnSpc>
            </a:pPr>
            <a:r>
              <a:rPr lang="en-US" sz="800" b="1" dirty="0">
                <a:latin typeface="Calibri" panose="020F0502020204030204" pitchFamily="34" charset="0"/>
                <a:ea typeface="Calibri" panose="020F0502020204030204" pitchFamily="34" charset="0"/>
                <a:cs typeface="Times New Roman" panose="02020603050405020304" pitchFamily="18" charset="0"/>
              </a:rPr>
              <a:t>Load the VBA Add-In programs:</a:t>
            </a:r>
            <a:r>
              <a:rPr lang="en-US" sz="800" dirty="0">
                <a:latin typeface="Calibri" panose="020F0502020204030204" pitchFamily="34" charset="0"/>
                <a:ea typeface="Calibri" panose="020F0502020204030204" pitchFamily="34" charset="0"/>
                <a:cs typeface="Times New Roman" panose="02020603050405020304" pitchFamily="18" charset="0"/>
              </a:rPr>
              <a:t> Click on File&gt;Options&gt;Add-Ins.     Then select VBA programs and hit OK</a:t>
            </a:r>
            <a:endParaRPr lang="en-US" sz="800" dirty="0">
              <a:latin typeface="Times New Roman" panose="02020603050405020304" pitchFamily="18" charset="0"/>
              <a:ea typeface="Calibri" panose="020F0502020204030204" pitchFamily="34" charset="0"/>
            </a:endParaRPr>
          </a:p>
          <a:p>
            <a:pPr>
              <a:lnSpc>
                <a:spcPct val="115000"/>
              </a:lnSpc>
            </a:pPr>
            <a:r>
              <a:rPr lang="en-US" sz="800" b="1" dirty="0">
                <a:latin typeface="Calibri" panose="020F0502020204030204" pitchFamily="34" charset="0"/>
                <a:ea typeface="Calibri" panose="020F0502020204030204" pitchFamily="34" charset="0"/>
                <a:cs typeface="Times New Roman" panose="02020603050405020304" pitchFamily="18" charset="0"/>
              </a:rPr>
              <a:t>To write VBA programs with Developer</a:t>
            </a:r>
            <a:r>
              <a:rPr lang="en-US" sz="800" dirty="0">
                <a:latin typeface="Calibri" panose="020F0502020204030204" pitchFamily="34" charset="0"/>
                <a:ea typeface="Calibri" panose="020F0502020204030204" pitchFamily="34" charset="0"/>
                <a:cs typeface="Times New Roman" panose="02020603050405020304" pitchFamily="18" charset="0"/>
              </a:rPr>
              <a:t> (see later pages from Andrew Waldron for more details)</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Click on File&gt;Options&gt;Customize Ribbon and click on Developer and hit ok</a:t>
            </a:r>
            <a:endParaRPr lang="en-US" sz="800" dirty="0">
              <a:latin typeface="Times New Roman" panose="02020603050405020304" pitchFamily="18" charset="0"/>
              <a:ea typeface="Calibri" panose="020F0502020204030204" pitchFamily="34" charset="0"/>
            </a:endParaRPr>
          </a:p>
          <a:p>
            <a:pPr>
              <a:lnSpc>
                <a:spcPct val="115000"/>
              </a:lnSpc>
            </a:pPr>
            <a:r>
              <a:rPr lang="en-US" sz="800" b="1" dirty="0">
                <a:latin typeface="Calibri" panose="020F0502020204030204" pitchFamily="34" charset="0"/>
                <a:ea typeface="Calibri" panose="020F0502020204030204" pitchFamily="34" charset="0"/>
                <a:cs typeface="Times New Roman" panose="02020603050405020304" pitchFamily="18" charset="0"/>
              </a:rPr>
              <a:t>To create new program</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Open new spreadsheet, hit Alt-F11, double click on Sheet1, type SUB </a:t>
            </a:r>
            <a:r>
              <a:rPr lang="en-US" sz="800" dirty="0" err="1">
                <a:latin typeface="Calibri" panose="020F0502020204030204" pitchFamily="34" charset="0"/>
                <a:ea typeface="Calibri" panose="020F0502020204030204" pitchFamily="34" charset="0"/>
                <a:cs typeface="Times New Roman" panose="02020603050405020304" pitchFamily="18" charset="0"/>
              </a:rPr>
              <a:t>program_name</a:t>
            </a:r>
            <a:r>
              <a:rPr lang="en-US" sz="800" dirty="0">
                <a:latin typeface="Calibri" panose="020F0502020204030204" pitchFamily="34" charset="0"/>
                <a:ea typeface="Calibri" panose="020F0502020204030204" pitchFamily="34" charset="0"/>
                <a:cs typeface="Times New Roman" panose="02020603050405020304" pitchFamily="18" charset="0"/>
              </a:rPr>
              <a:t>(), and start programming</a:t>
            </a:r>
            <a:endParaRPr lang="en-US" sz="800" dirty="0">
              <a:latin typeface="Times New Roman" panose="02020603050405020304" pitchFamily="18" charset="0"/>
              <a:ea typeface="Calibri" panose="020F0502020204030204" pitchFamily="34" charset="0"/>
            </a:endParaRPr>
          </a:p>
          <a:p>
            <a:pPr>
              <a:lnSpc>
                <a:spcPct val="115000"/>
              </a:lnSpc>
            </a:pPr>
            <a:r>
              <a:rPr lang="en-US" sz="800" b="1" dirty="0">
                <a:latin typeface="Calibri" panose="020F0502020204030204" pitchFamily="34" charset="0"/>
                <a:ea typeface="Calibri" panose="020F0502020204030204" pitchFamily="34" charset="0"/>
                <a:cs typeface="Times New Roman" panose="02020603050405020304" pitchFamily="18" charset="0"/>
              </a:rPr>
              <a:t>To Record steps</a:t>
            </a:r>
            <a:r>
              <a:rPr lang="en-US" sz="800" dirty="0">
                <a:latin typeface="Calibri" panose="020F0502020204030204" pitchFamily="34" charset="0"/>
                <a:ea typeface="Calibri" panose="020F0502020204030204" pitchFamily="34" charset="0"/>
                <a:cs typeface="Times New Roman" panose="02020603050405020304" pitchFamily="18" charset="0"/>
              </a:rPr>
              <a:t> (good if you need to know how to write an Excel Function, e.g., Paste, clear, delete, select, </a:t>
            </a:r>
            <a:r>
              <a:rPr lang="en-US" sz="800" dirty="0" err="1">
                <a:latin typeface="Calibri" panose="020F0502020204030204" pitchFamily="34" charset="0"/>
                <a:ea typeface="Calibri" panose="020F0502020204030204" pitchFamily="34" charset="0"/>
                <a:cs typeface="Times New Roman" panose="02020603050405020304" pitchFamily="18" charset="0"/>
              </a:rPr>
              <a:t>etc</a:t>
            </a:r>
            <a:r>
              <a:rPr lang="en-US" sz="800" dirty="0">
                <a:latin typeface="Calibri" panose="020F0502020204030204" pitchFamily="34" charset="0"/>
                <a:ea typeface="Calibri" panose="020F0502020204030204" pitchFamily="34" charset="0"/>
                <a:cs typeface="Times New Roman" panose="02020603050405020304" pitchFamily="18" charset="0"/>
              </a:rPr>
              <a:t>):</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Use Developer&gt; Record Macro to record keystrokes/</a:t>
            </a:r>
            <a:r>
              <a:rPr lang="en-US" sz="800" dirty="0" err="1">
                <a:latin typeface="Calibri" panose="020F0502020204030204" pitchFamily="34" charset="0"/>
                <a:ea typeface="Calibri" panose="020F0502020204030204" pitchFamily="34" charset="0"/>
                <a:cs typeface="Times New Roman" panose="02020603050405020304" pitchFamily="18" charset="0"/>
              </a:rPr>
              <a:t>mouseclicks</a:t>
            </a:r>
            <a:r>
              <a:rPr lang="en-US" sz="800" dirty="0">
                <a:latin typeface="Calibri" panose="020F0502020204030204" pitchFamily="34" charset="0"/>
                <a:ea typeface="Calibri" panose="020F0502020204030204" pitchFamily="34" charset="0"/>
                <a:cs typeface="Times New Roman" panose="02020603050405020304" pitchFamily="18" charset="0"/>
              </a:rPr>
              <a:t> OR Google Excel VBA functions or </a:t>
            </a:r>
            <a:r>
              <a:rPr lang="en-US" sz="800" dirty="0" err="1">
                <a:latin typeface="Calibri" panose="020F0502020204030204" pitchFamily="34" charset="0"/>
                <a:ea typeface="Calibri" panose="020F0502020204030204" pitchFamily="34" charset="0"/>
                <a:cs typeface="Times New Roman" panose="02020603050405020304" pitchFamily="18" charset="0"/>
              </a:rPr>
              <a:t>buyVBA</a:t>
            </a:r>
            <a:r>
              <a:rPr lang="en-US" sz="800" dirty="0">
                <a:latin typeface="Calibri" panose="020F0502020204030204" pitchFamily="34" charset="0"/>
                <a:ea typeface="Calibri" panose="020F0502020204030204" pitchFamily="34" charset="0"/>
                <a:cs typeface="Times New Roman" panose="02020603050405020304" pitchFamily="18" charset="0"/>
              </a:rPr>
              <a:t> book</a:t>
            </a:r>
            <a:endParaRPr lang="en-US" sz="800" dirty="0">
              <a:latin typeface="Times New Roman" panose="02020603050405020304" pitchFamily="18" charset="0"/>
              <a:ea typeface="Calibri" panose="020F0502020204030204" pitchFamily="34" charset="0"/>
            </a:endParaRPr>
          </a:p>
          <a:p>
            <a:pPr>
              <a:lnSpc>
                <a:spcPct val="115000"/>
              </a:lnSpc>
            </a:pPr>
            <a:r>
              <a:rPr lang="en-US" sz="800" b="1" dirty="0">
                <a:latin typeface="Calibri" panose="020F0502020204030204" pitchFamily="34" charset="0"/>
                <a:ea typeface="Calibri" panose="020F0502020204030204" pitchFamily="34" charset="0"/>
                <a:cs typeface="Times New Roman" panose="02020603050405020304" pitchFamily="18" charset="0"/>
              </a:rPr>
              <a:t>Worthless Modules? </a:t>
            </a:r>
            <a:r>
              <a:rPr lang="en-US" sz="800" dirty="0">
                <a:latin typeface="Calibri" panose="020F0502020204030204" pitchFamily="34" charset="0"/>
                <a:ea typeface="Calibri" panose="020F0502020204030204" pitchFamily="34" charset="0"/>
                <a:cs typeface="Times New Roman" panose="02020603050405020304" pitchFamily="18" charset="0"/>
              </a:rPr>
              <a:t> Right click on them, select Remove Module, and answer “No” to question</a:t>
            </a:r>
            <a:endParaRPr lang="en-US" sz="800" dirty="0">
              <a:latin typeface="Times New Roman" panose="02020603050405020304" pitchFamily="18" charset="0"/>
              <a:ea typeface="Calibri" panose="020F0502020204030204" pitchFamily="34" charset="0"/>
            </a:endParaRPr>
          </a:p>
          <a:p>
            <a:pPr>
              <a:lnSpc>
                <a:spcPct val="115000"/>
              </a:lnSpc>
            </a:pPr>
            <a:r>
              <a:rPr lang="en-US" sz="800" b="1" dirty="0">
                <a:latin typeface="Calibri" panose="020F0502020204030204" pitchFamily="34" charset="0"/>
                <a:ea typeface="Calibri" panose="020F0502020204030204" pitchFamily="34" charset="0"/>
                <a:cs typeface="Times New Roman" panose="02020603050405020304" pitchFamily="18" charset="0"/>
              </a:rPr>
              <a:t>See sample programs (e.g., Appendix A of MQR) to learn VBA Syntax </a:t>
            </a:r>
            <a:r>
              <a:rPr lang="en-US" sz="800" dirty="0">
                <a:latin typeface="Calibri" panose="020F0502020204030204" pitchFamily="34" charset="0"/>
                <a:ea typeface="Calibri" panose="020F0502020204030204" pitchFamily="34" charset="0"/>
                <a:cs typeface="Times New Roman" panose="02020603050405020304" pitchFamily="18" charset="0"/>
              </a:rPr>
              <a:t>: Do you understand the following items in a program? </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Dimension (</a:t>
            </a:r>
            <a:r>
              <a:rPr lang="en-US" sz="800" b="1" dirty="0">
                <a:latin typeface="Calibri" panose="020F0502020204030204" pitchFamily="34" charset="0"/>
                <a:ea typeface="Calibri" panose="020F0502020204030204" pitchFamily="34" charset="0"/>
                <a:cs typeface="Times New Roman" panose="02020603050405020304" pitchFamily="18" charset="0"/>
              </a:rPr>
              <a:t>Dim</a:t>
            </a:r>
            <a:r>
              <a:rPr lang="en-US" sz="800" dirty="0">
                <a:latin typeface="Calibri" panose="020F0502020204030204" pitchFamily="34" charset="0"/>
                <a:ea typeface="Calibri" panose="020F0502020204030204" pitchFamily="34" charset="0"/>
                <a:cs typeface="Times New Roman" panose="02020603050405020304" pitchFamily="18" charset="0"/>
              </a:rPr>
              <a:t>) and Comment statements (everything after an apostrophe ‘)</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Equations, and writing formulas into cells, using R[1] C[0] or reference to variable names in spreadsheet</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Assigning values to cells, which puts them into the spreadsheet</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b="1" dirty="0">
                <a:latin typeface="Calibri" panose="020F0502020204030204" pitchFamily="34" charset="0"/>
                <a:ea typeface="Calibri" panose="020F0502020204030204" pitchFamily="34" charset="0"/>
                <a:cs typeface="Times New Roman" panose="02020603050405020304" pitchFamily="18" charset="0"/>
              </a:rPr>
              <a:t>For Next</a:t>
            </a:r>
            <a:r>
              <a:rPr lang="en-US" sz="800" dirty="0">
                <a:latin typeface="Calibri" panose="020F0502020204030204" pitchFamily="34" charset="0"/>
                <a:ea typeface="Calibri" panose="020F0502020204030204" pitchFamily="34" charset="0"/>
                <a:cs typeface="Times New Roman" panose="02020603050405020304" pitchFamily="18" charset="0"/>
              </a:rPr>
              <a:t> statements (indent VBA statements inside loop)</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b="1" dirty="0">
                <a:latin typeface="Calibri" panose="020F0502020204030204" pitchFamily="34" charset="0"/>
                <a:ea typeface="Calibri" panose="020F0502020204030204" pitchFamily="34" charset="0"/>
                <a:cs typeface="Times New Roman" panose="02020603050405020304" pitchFamily="18" charset="0"/>
              </a:rPr>
              <a:t>If Then Else End If</a:t>
            </a:r>
            <a:r>
              <a:rPr lang="en-US" sz="800" dirty="0">
                <a:latin typeface="Calibri" panose="020F0502020204030204" pitchFamily="34" charset="0"/>
                <a:ea typeface="Calibri" panose="020F0502020204030204" pitchFamily="34" charset="0"/>
                <a:cs typeface="Times New Roman" panose="02020603050405020304" pitchFamily="18" charset="0"/>
              </a:rPr>
              <a:t> statements (indent VBA statements inside).  </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b="1" dirty="0" err="1">
                <a:latin typeface="Calibri" panose="020F0502020204030204" pitchFamily="34" charset="0"/>
                <a:ea typeface="Calibri" panose="020F0502020204030204" pitchFamily="34" charset="0"/>
                <a:cs typeface="Times New Roman" panose="02020603050405020304" pitchFamily="18" charset="0"/>
              </a:rPr>
              <a:t>Application.WorksheetFunction.Ln</a:t>
            </a:r>
            <a:r>
              <a:rPr lang="en-US" sz="800" dirty="0">
                <a:latin typeface="Calibri" panose="020F0502020204030204" pitchFamily="34" charset="0"/>
                <a:ea typeface="Calibri" panose="020F0502020204030204" pitchFamily="34" charset="0"/>
                <a:cs typeface="Times New Roman" panose="02020603050405020304" pitchFamily="18" charset="0"/>
              </a:rPr>
              <a:t> to use LN function in Excel (or any other Excel function)</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Functions (input &amp; output can be a matrix: see example on right side of my sample VB program) &amp; Subroutines</a:t>
            </a:r>
            <a:endParaRPr lang="en-US" sz="800" dirty="0">
              <a:latin typeface="Times New Roman" panose="02020603050405020304" pitchFamily="18" charset="0"/>
              <a:ea typeface="Calibri" panose="020F0502020204030204" pitchFamily="34" charset="0"/>
            </a:endParaRPr>
          </a:p>
          <a:p>
            <a:pPr>
              <a:lnSpc>
                <a:spcPct val="115000"/>
              </a:lnSpc>
            </a:pPr>
            <a:r>
              <a:rPr lang="en-US" sz="800" b="1" dirty="0">
                <a:latin typeface="Calibri" panose="020F0502020204030204" pitchFamily="34" charset="0"/>
                <a:ea typeface="Calibri" panose="020F0502020204030204" pitchFamily="34" charset="0"/>
                <a:cs typeface="Times New Roman" panose="02020603050405020304" pitchFamily="18" charset="0"/>
              </a:rPr>
              <a:t>Thoroughly check ALL</a:t>
            </a:r>
            <a:r>
              <a:rPr lang="en-US" sz="800" dirty="0">
                <a:latin typeface="Calibri" panose="020F0502020204030204" pitchFamily="34" charset="0"/>
                <a:ea typeface="Calibri" panose="020F0502020204030204" pitchFamily="34" charset="0"/>
                <a:cs typeface="Times New Roman" panose="02020603050405020304" pitchFamily="18" charset="0"/>
              </a:rPr>
              <a:t> of your output </a:t>
            </a:r>
            <a:r>
              <a:rPr lang="en-US" sz="800" b="1" dirty="0">
                <a:latin typeface="Calibri" panose="020F0502020204030204" pitchFamily="34" charset="0"/>
                <a:ea typeface="Calibri" panose="020F0502020204030204" pitchFamily="34" charset="0"/>
                <a:cs typeface="Times New Roman" panose="02020603050405020304" pitchFamily="18" charset="0"/>
              </a:rPr>
              <a:t>frequently</a:t>
            </a:r>
            <a:r>
              <a:rPr lang="en-US" sz="800" dirty="0">
                <a:latin typeface="Calibri" panose="020F0502020204030204" pitchFamily="34" charset="0"/>
                <a:ea typeface="Calibri" panose="020F0502020204030204" pitchFamily="34" charset="0"/>
                <a:cs typeface="Times New Roman" panose="02020603050405020304" pitchFamily="18" charset="0"/>
              </a:rPr>
              <a:t> while programming!</a:t>
            </a:r>
            <a:endParaRPr lang="en-US" sz="800" dirty="0">
              <a:latin typeface="Times New Roman" panose="02020603050405020304" pitchFamily="18" charset="0"/>
              <a:ea typeface="Calibri" panose="020F0502020204030204" pitchFamily="34" charset="0"/>
            </a:endParaRPr>
          </a:p>
          <a:p>
            <a:pPr>
              <a:lnSpc>
                <a:spcPct val="115000"/>
              </a:lnSpc>
            </a:pPr>
            <a:r>
              <a:rPr lang="en-US" sz="800" b="1" dirty="0">
                <a:latin typeface="Calibri" panose="020F0502020204030204" pitchFamily="34" charset="0"/>
                <a:ea typeface="Calibri" panose="020F0502020204030204" pitchFamily="34" charset="0"/>
                <a:cs typeface="Times New Roman" panose="02020603050405020304" pitchFamily="18" charset="0"/>
              </a:rPr>
              <a:t>To Debug</a:t>
            </a:r>
            <a:r>
              <a:rPr lang="en-US" sz="800" dirty="0">
                <a:latin typeface="Calibri" panose="020F0502020204030204" pitchFamily="34" charset="0"/>
                <a:ea typeface="Calibri" panose="020F0502020204030204" pitchFamily="34" charset="0"/>
                <a:cs typeface="Times New Roman" panose="02020603050405020304" pitchFamily="18" charset="0"/>
              </a:rPr>
              <a:t> see Andrew Waldron’s doc below.  Hit F8 while in program, and keep hitting F8 as it moves thru the program.  </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If Debugger stops without providing a reason, check the variables in that line (or the prior or next one) to see that you don’t have an incorrect index (e.g., a </a:t>
            </a:r>
            <a:r>
              <a:rPr lang="en-US" sz="800" dirty="0" smtClean="0">
                <a:latin typeface="Calibri" panose="020F0502020204030204" pitchFamily="34" charset="0"/>
                <a:ea typeface="Calibri" panose="020F0502020204030204" pitchFamily="34" charset="0"/>
                <a:cs typeface="Times New Roman" panose="02020603050405020304" pitchFamily="18" charset="0"/>
              </a:rPr>
              <a:t>negative, zero, </a:t>
            </a:r>
            <a:r>
              <a:rPr lang="en-US" sz="800" dirty="0">
                <a:latin typeface="Calibri" panose="020F0502020204030204" pitchFamily="34" charset="0"/>
                <a:ea typeface="Calibri" panose="020F0502020204030204" pitchFamily="34" charset="0"/>
                <a:cs typeface="Times New Roman" panose="02020603050405020304" pitchFamily="18" charset="0"/>
              </a:rPr>
              <a:t>or </a:t>
            </a:r>
            <a:r>
              <a:rPr lang="en-US" sz="800" dirty="0" smtClean="0">
                <a:latin typeface="Calibri" panose="020F0502020204030204" pitchFamily="34" charset="0"/>
                <a:ea typeface="Calibri" panose="020F0502020204030204" pitchFamily="34" charset="0"/>
                <a:cs typeface="Times New Roman" panose="02020603050405020304" pitchFamily="18" charset="0"/>
              </a:rPr>
              <a:t>larger </a:t>
            </a:r>
            <a:r>
              <a:rPr lang="en-US" sz="800" dirty="0">
                <a:latin typeface="Calibri" panose="020F0502020204030204" pitchFamily="34" charset="0"/>
                <a:ea typeface="Calibri" panose="020F0502020204030204" pitchFamily="34" charset="0"/>
                <a:cs typeface="Times New Roman" panose="02020603050405020304" pitchFamily="18" charset="0"/>
              </a:rPr>
              <a:t>than the </a:t>
            </a:r>
            <a:r>
              <a:rPr lang="en-US" sz="800" dirty="0" smtClean="0">
                <a:latin typeface="Calibri" panose="020F0502020204030204" pitchFamily="34" charset="0"/>
                <a:ea typeface="Calibri" panose="020F0502020204030204" pitchFamily="34" charset="0"/>
                <a:cs typeface="Times New Roman" panose="02020603050405020304" pitchFamily="18" charset="0"/>
              </a:rPr>
              <a:t>max </a:t>
            </a:r>
            <a:r>
              <a:rPr lang="en-US" sz="800" dirty="0">
                <a:latin typeface="Calibri" panose="020F0502020204030204" pitchFamily="34" charset="0"/>
                <a:ea typeface="Calibri" panose="020F0502020204030204" pitchFamily="34" charset="0"/>
                <a:cs typeface="Times New Roman" panose="02020603050405020304" pitchFamily="18" charset="0"/>
              </a:rPr>
              <a:t>index)</a:t>
            </a:r>
            <a:endParaRPr lang="en-US" sz="800" dirty="0">
              <a:latin typeface="Times New Roman" panose="02020603050405020304" pitchFamily="18" charset="0"/>
              <a:ea typeface="Calibri" panose="020F0502020204030204" pitchFamily="34" charset="0"/>
            </a:endParaRPr>
          </a:p>
          <a:p>
            <a:pPr>
              <a:lnSpc>
                <a:spcPct val="115000"/>
              </a:lnSpc>
            </a:pPr>
            <a:r>
              <a:rPr lang="en-US" sz="800" b="1" dirty="0">
                <a:latin typeface="Calibri" panose="020F0502020204030204" pitchFamily="34" charset="0"/>
                <a:ea typeface="Calibri" panose="020F0502020204030204" pitchFamily="34" charset="0"/>
                <a:cs typeface="Times New Roman" panose="02020603050405020304" pitchFamily="18" charset="0"/>
              </a:rPr>
              <a:t>Make Long programs more Efficient</a:t>
            </a:r>
            <a:endParaRPr lang="en-US" sz="800" dirty="0">
              <a:latin typeface="Times New Roman" panose="02020603050405020304" pitchFamily="18" charset="0"/>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Type </a:t>
            </a:r>
            <a:r>
              <a:rPr lang="en-US" sz="800" dirty="0" err="1">
                <a:latin typeface="Calibri" panose="020F0502020204030204" pitchFamily="34" charset="0"/>
                <a:ea typeface="Calibri" panose="020F0502020204030204" pitchFamily="34" charset="0"/>
                <a:cs typeface="Times New Roman" panose="02020603050405020304" pitchFamily="18" charset="0"/>
              </a:rPr>
              <a:t>Application.Calculation</a:t>
            </a:r>
            <a:r>
              <a:rPr lang="en-US" sz="800" dirty="0">
                <a:latin typeface="Calibri" panose="020F0502020204030204" pitchFamily="34" charset="0"/>
                <a:ea typeface="Calibri" panose="020F0502020204030204" pitchFamily="34" charset="0"/>
                <a:cs typeface="Times New Roman" panose="02020603050405020304" pitchFamily="18" charset="0"/>
              </a:rPr>
              <a:t> = </a:t>
            </a:r>
            <a:r>
              <a:rPr lang="en-US" sz="800" dirty="0" err="1">
                <a:latin typeface="Calibri" panose="020F0502020204030204" pitchFamily="34" charset="0"/>
                <a:ea typeface="Calibri" panose="020F0502020204030204" pitchFamily="34" charset="0"/>
                <a:cs typeface="Times New Roman" panose="02020603050405020304" pitchFamily="18" charset="0"/>
              </a:rPr>
              <a:t>xlCalculationManual</a:t>
            </a:r>
            <a:r>
              <a:rPr lang="en-US" sz="800" dirty="0">
                <a:latin typeface="Calibri" panose="020F0502020204030204" pitchFamily="34" charset="0"/>
                <a:ea typeface="Calibri" panose="020F0502020204030204" pitchFamily="34" charset="0"/>
                <a:cs typeface="Times New Roman" panose="02020603050405020304" pitchFamily="18" charset="0"/>
              </a:rPr>
              <a:t> at beginning of program to turn off recalculation and </a:t>
            </a:r>
            <a:r>
              <a:rPr lang="en-US" sz="800" dirty="0" err="1">
                <a:latin typeface="Calibri" panose="020F0502020204030204" pitchFamily="34" charset="0"/>
                <a:ea typeface="Calibri" panose="020F0502020204030204" pitchFamily="34" charset="0"/>
                <a:cs typeface="Times New Roman" panose="02020603050405020304" pitchFamily="18" charset="0"/>
              </a:rPr>
              <a:t>Application.Calculation</a:t>
            </a:r>
            <a:r>
              <a:rPr lang="en-US" sz="800" dirty="0">
                <a:latin typeface="Calibri" panose="020F0502020204030204" pitchFamily="34" charset="0"/>
                <a:ea typeface="Calibri" panose="020F0502020204030204" pitchFamily="34" charset="0"/>
                <a:cs typeface="Times New Roman" panose="02020603050405020304" pitchFamily="18" charset="0"/>
              </a:rPr>
              <a:t> = </a:t>
            </a:r>
            <a:r>
              <a:rPr lang="en-US" sz="800" dirty="0" err="1">
                <a:latin typeface="Calibri" panose="020F0502020204030204" pitchFamily="34" charset="0"/>
                <a:ea typeface="Calibri" panose="020F0502020204030204" pitchFamily="34" charset="0"/>
                <a:cs typeface="Times New Roman" panose="02020603050405020304" pitchFamily="18" charset="0"/>
              </a:rPr>
              <a:t>xlCalculationAutomatic</a:t>
            </a:r>
            <a:r>
              <a:rPr lang="en-US" sz="800" dirty="0">
                <a:latin typeface="Calibri" panose="020F0502020204030204" pitchFamily="34" charset="0"/>
                <a:ea typeface="Calibri" panose="020F0502020204030204" pitchFamily="34" charset="0"/>
                <a:cs typeface="Times New Roman" panose="02020603050405020304" pitchFamily="18" charset="0"/>
              </a:rPr>
              <a:t> to turn it back on at end of program. If the macro ends prematurely, you will need to manually reset calculation to automatic in EXCEL.</a:t>
            </a:r>
          </a:p>
          <a:p>
            <a:pPr marL="800100" lvl="1" indent="-342900">
              <a:lnSpc>
                <a:spcPct val="115000"/>
              </a:lnSpc>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If you need Excel to calculate something in the middle of the program use:  </a:t>
            </a:r>
          </a:p>
          <a:p>
            <a:pPr marL="800100" lvl="1" indent="-342900">
              <a:lnSpc>
                <a:spcPct val="115000"/>
              </a:lnSpc>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Calculate        or      Worksheets("sheet1").Calculate                    or       Range("A1:C5").Calculate</a:t>
            </a:r>
          </a:p>
          <a:p>
            <a:pPr marL="342900" indent="-342900">
              <a:lnSpc>
                <a:spcPct val="115000"/>
              </a:lnSpc>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Turn off screen updates at top with </a:t>
            </a:r>
            <a:r>
              <a:rPr lang="en-US" sz="800" dirty="0" err="1">
                <a:latin typeface="Calibri" panose="020F0502020204030204" pitchFamily="34" charset="0"/>
                <a:ea typeface="Calibri" panose="020F0502020204030204" pitchFamily="34" charset="0"/>
                <a:cs typeface="Times New Roman" panose="02020603050405020304" pitchFamily="18" charset="0"/>
              </a:rPr>
              <a:t>Application.ScreenUpdating</a:t>
            </a:r>
            <a:r>
              <a:rPr lang="en-US" sz="800" dirty="0">
                <a:latin typeface="Calibri" panose="020F0502020204030204" pitchFamily="34" charset="0"/>
                <a:ea typeface="Calibri" panose="020F0502020204030204" pitchFamily="34" charset="0"/>
                <a:cs typeface="Times New Roman" panose="02020603050405020304" pitchFamily="18" charset="0"/>
              </a:rPr>
              <a:t> = FALSE &amp; turn back on at end  with  = TRUE</a:t>
            </a:r>
          </a:p>
          <a:p>
            <a:pPr marL="342900" indent="-342900">
              <a:lnSpc>
                <a:spcPct val="115000"/>
              </a:lnSpc>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Minimize going into Excel using </a:t>
            </a:r>
            <a:r>
              <a:rPr lang="en-US" sz="800" dirty="0" err="1">
                <a:latin typeface="Calibri" panose="020F0502020204030204" pitchFamily="34" charset="0"/>
                <a:ea typeface="Calibri" panose="020F0502020204030204" pitchFamily="34" charset="0"/>
                <a:cs typeface="Times New Roman" panose="02020603050405020304" pitchFamily="18" charset="0"/>
              </a:rPr>
              <a:t>WorkSheets</a:t>
            </a:r>
            <a:r>
              <a:rPr lang="en-US" sz="800" dirty="0">
                <a:latin typeface="Calibri" panose="020F0502020204030204" pitchFamily="34" charset="0"/>
                <a:ea typeface="Calibri" panose="020F0502020204030204" pitchFamily="34" charset="0"/>
                <a:cs typeface="Times New Roman" panose="02020603050405020304" pitchFamily="18" charset="0"/>
              </a:rPr>
              <a:t>, Range, Cells, Select, and Application as much as possible (e.g., do them outside of loops).        Replace </a:t>
            </a:r>
            <a:r>
              <a:rPr lang="en-US" sz="800" dirty="0" err="1">
                <a:latin typeface="Calibri" panose="020F0502020204030204" pitchFamily="34" charset="0"/>
                <a:ea typeface="Calibri" panose="020F0502020204030204" pitchFamily="34" charset="0"/>
                <a:cs typeface="Times New Roman" panose="02020603050405020304" pitchFamily="18" charset="0"/>
              </a:rPr>
              <a:t>Application.Min</a:t>
            </a:r>
            <a:r>
              <a:rPr lang="en-US" sz="800" dirty="0">
                <a:latin typeface="Calibri" panose="020F0502020204030204" pitchFamily="34" charset="0"/>
                <a:ea typeface="Calibri" panose="020F0502020204030204" pitchFamily="34" charset="0"/>
                <a:cs typeface="Times New Roman" panose="02020603050405020304" pitchFamily="18" charset="0"/>
              </a:rPr>
              <a:t> with:    Max=A      If B&gt; A Then Max=B </a:t>
            </a:r>
          </a:p>
          <a:p>
            <a:pPr marL="342900" indent="-342900">
              <a:lnSpc>
                <a:spcPct val="115000"/>
              </a:lnSpc>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Before SUB line insert the 2 words Option Explicit  and dimension everything</a:t>
            </a:r>
          </a:p>
          <a:p>
            <a:pPr marL="342900" indent="-342900">
              <a:lnSpc>
                <a:spcPct val="115000"/>
              </a:lnSpc>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Fewer loops is more efficient</a:t>
            </a:r>
          </a:p>
          <a:p>
            <a:pPr marL="342900" indent="-342900">
              <a:lnSpc>
                <a:spcPct val="115000"/>
              </a:lnSpc>
              <a:buFont typeface="Symbol" panose="05050102010706020507" pitchFamily="18" charset="2"/>
              <a:buChar char=""/>
            </a:pPr>
            <a:r>
              <a:rPr lang="en-US" sz="800" dirty="0">
                <a:latin typeface="Calibri" panose="020F0502020204030204" pitchFamily="34" charset="0"/>
                <a:ea typeface="Calibri" panose="020F0502020204030204" pitchFamily="34" charset="0"/>
                <a:cs typeface="Times New Roman" panose="02020603050405020304" pitchFamily="18" charset="0"/>
              </a:rPr>
              <a:t>Do the following, so that your data is read in all at one time, and printed out all at one time</a:t>
            </a:r>
          </a:p>
          <a:p>
            <a:pPr marR="0">
              <a:lnSpc>
                <a:spcPct val="115000"/>
              </a:lnSpc>
              <a:spcBef>
                <a:spcPts val="0"/>
              </a:spcBef>
              <a:spcAft>
                <a:spcPts val="0"/>
              </a:spcAft>
            </a:pPr>
            <a:r>
              <a:rPr lang="en-US" sz="800" b="1" dirty="0">
                <a:latin typeface="Calibri" panose="020F0502020204030204" pitchFamily="34" charset="0"/>
                <a:ea typeface="Calibri" panose="020F0502020204030204" pitchFamily="34" charset="0"/>
                <a:cs typeface="Times New Roman" panose="02020603050405020304" pitchFamily="18" charset="0"/>
              </a:rPr>
              <a:t>		Dim Q() As Variant</a:t>
            </a:r>
          </a:p>
          <a:p>
            <a:pPr marR="0">
              <a:lnSpc>
                <a:spcPct val="115000"/>
              </a:lnSpc>
              <a:spcBef>
                <a:spcPts val="0"/>
              </a:spcBef>
              <a:spcAft>
                <a:spcPts val="0"/>
              </a:spcAft>
            </a:pPr>
            <a:r>
              <a:rPr lang="en-US" sz="800" b="1" dirty="0">
                <a:latin typeface="Calibri" panose="020F0502020204030204" pitchFamily="34" charset="0"/>
                <a:ea typeface="Calibri" panose="020F0502020204030204" pitchFamily="34" charset="0"/>
                <a:cs typeface="Times New Roman" panose="02020603050405020304" pitchFamily="18" charset="0"/>
              </a:rPr>
              <a:t>		Q = Worksheets("</a:t>
            </a:r>
            <a:r>
              <a:rPr lang="en-US" sz="800" b="1" dirty="0" err="1">
                <a:latin typeface="Calibri" panose="020F0502020204030204" pitchFamily="34" charset="0"/>
                <a:ea typeface="Calibri" panose="020F0502020204030204" pitchFamily="34" charset="0"/>
                <a:cs typeface="Times New Roman" panose="02020603050405020304" pitchFamily="18" charset="0"/>
              </a:rPr>
              <a:t>qx</a:t>
            </a:r>
            <a:r>
              <a:rPr lang="en-US" sz="800" b="1" dirty="0">
                <a:latin typeface="Calibri" panose="020F0502020204030204" pitchFamily="34" charset="0"/>
                <a:ea typeface="Calibri" panose="020F0502020204030204" pitchFamily="34" charset="0"/>
                <a:cs typeface="Times New Roman" panose="02020603050405020304" pitchFamily="18" charset="0"/>
              </a:rPr>
              <a:t> data").Range("B3:B123").Value</a:t>
            </a:r>
          </a:p>
          <a:p>
            <a:pPr marR="0">
              <a:lnSpc>
                <a:spcPct val="115000"/>
              </a:lnSpc>
              <a:spcBef>
                <a:spcPts val="0"/>
              </a:spcBef>
              <a:spcAft>
                <a:spcPts val="0"/>
              </a:spcAft>
            </a:pPr>
            <a:r>
              <a:rPr lang="en-US" sz="800" b="1" dirty="0">
                <a:latin typeface="Calibri" panose="020F0502020204030204" pitchFamily="34" charset="0"/>
                <a:ea typeface="Calibri" panose="020F0502020204030204" pitchFamily="34" charset="0"/>
                <a:cs typeface="Times New Roman" panose="02020603050405020304" pitchFamily="18" charset="0"/>
              </a:rPr>
              <a:t>		For age = 0 To Omega - 1</a:t>
            </a:r>
          </a:p>
          <a:p>
            <a:pPr marR="0">
              <a:lnSpc>
                <a:spcPct val="115000"/>
              </a:lnSpc>
              <a:spcBef>
                <a:spcPts val="0"/>
              </a:spcBef>
              <a:spcAft>
                <a:spcPts val="0"/>
              </a:spcAft>
            </a:pPr>
            <a:r>
              <a:rPr lang="en-US" sz="800" b="1" dirty="0">
                <a:latin typeface="Calibri" panose="020F0502020204030204" pitchFamily="34" charset="0"/>
                <a:ea typeface="Calibri" panose="020F0502020204030204" pitchFamily="34" charset="0"/>
                <a:cs typeface="Times New Roman" panose="02020603050405020304" pitchFamily="18" charset="0"/>
              </a:rPr>
              <a:t>   		          </a:t>
            </a:r>
            <a:r>
              <a:rPr lang="en-US" sz="800" b="1" dirty="0" err="1">
                <a:latin typeface="Calibri" panose="020F0502020204030204" pitchFamily="34" charset="0"/>
                <a:ea typeface="Calibri" panose="020F0502020204030204" pitchFamily="34" charset="0"/>
                <a:cs typeface="Times New Roman" panose="02020603050405020304" pitchFamily="18" charset="0"/>
              </a:rPr>
              <a:t>qx</a:t>
            </a:r>
            <a:r>
              <a:rPr lang="en-US" sz="800" b="1" dirty="0">
                <a:latin typeface="Calibri" panose="020F0502020204030204" pitchFamily="34" charset="0"/>
                <a:ea typeface="Calibri" panose="020F0502020204030204" pitchFamily="34" charset="0"/>
                <a:cs typeface="Times New Roman" panose="02020603050405020304" pitchFamily="18" charset="0"/>
              </a:rPr>
              <a:t>(age,0) = Q(age+1, 1)                    ‘Must have 2 dimensions in order to read or print in batch</a:t>
            </a:r>
          </a:p>
          <a:p>
            <a:pPr marR="0">
              <a:lnSpc>
                <a:spcPct val="115000"/>
              </a:lnSpc>
              <a:spcBef>
                <a:spcPts val="0"/>
              </a:spcBef>
              <a:spcAft>
                <a:spcPts val="0"/>
              </a:spcAft>
            </a:pPr>
            <a:r>
              <a:rPr lang="en-US" sz="800" b="1" dirty="0">
                <a:latin typeface="Calibri" panose="020F0502020204030204" pitchFamily="34" charset="0"/>
                <a:ea typeface="Calibri" panose="020F0502020204030204" pitchFamily="34" charset="0"/>
                <a:cs typeface="Times New Roman" panose="02020603050405020304" pitchFamily="18" charset="0"/>
              </a:rPr>
              <a:t>		Next</a:t>
            </a:r>
          </a:p>
          <a:p>
            <a:pPr>
              <a:lnSpc>
                <a:spcPct val="115000"/>
              </a:lnSpc>
            </a:pPr>
            <a:r>
              <a:rPr lang="en-US" sz="800" b="1" dirty="0">
                <a:latin typeface="Calibri" panose="020F0502020204030204" pitchFamily="34" charset="0"/>
                <a:ea typeface="Calibri" panose="020F0502020204030204" pitchFamily="34" charset="0"/>
                <a:cs typeface="Times New Roman" panose="02020603050405020304" pitchFamily="18" charset="0"/>
              </a:rPr>
              <a:t>		</a:t>
            </a:r>
            <a:r>
              <a:rPr lang="en-US" sz="800" b="1" dirty="0" smtClean="0">
                <a:latin typeface="Calibri" panose="020F0502020204030204" pitchFamily="34" charset="0"/>
                <a:ea typeface="Calibri" panose="020F0502020204030204" pitchFamily="34" charset="0"/>
                <a:cs typeface="Times New Roman" panose="02020603050405020304" pitchFamily="18" charset="0"/>
              </a:rPr>
              <a:t>Sheet1.Range</a:t>
            </a:r>
            <a:r>
              <a:rPr lang="en-US" sz="800" b="1" dirty="0">
                <a:latin typeface="Calibri" panose="020F0502020204030204" pitchFamily="34" charset="0"/>
                <a:ea typeface="Calibri" panose="020F0502020204030204" pitchFamily="34" charset="0"/>
                <a:cs typeface="Times New Roman" panose="02020603050405020304" pitchFamily="18" charset="0"/>
              </a:rPr>
              <a:t>(“D3:D123”)=</a:t>
            </a:r>
            <a:r>
              <a:rPr lang="en-US" sz="800" b="1" dirty="0" err="1">
                <a:latin typeface="Calibri" panose="020F0502020204030204" pitchFamily="34" charset="0"/>
                <a:ea typeface="Calibri" panose="020F0502020204030204" pitchFamily="34" charset="0"/>
                <a:cs typeface="Times New Roman" panose="02020603050405020304" pitchFamily="18" charset="0"/>
              </a:rPr>
              <a:t>qx</a:t>
            </a:r>
            <a:endParaRPr lang="en-US" sz="800" b="1" dirty="0">
              <a:latin typeface="Calibri" panose="020F0502020204030204" pitchFamily="34" charset="0"/>
              <a:ea typeface="Calibri" panose="020F0502020204030204" pitchFamily="34" charset="0"/>
              <a:cs typeface="Times New Roman" panose="02020603050405020304" pitchFamily="18" charset="0"/>
            </a:endParaRPr>
          </a:p>
          <a:p>
            <a:pPr>
              <a:lnSpc>
                <a:spcPts val="1575"/>
              </a:lnSpc>
            </a:pPr>
            <a:r>
              <a:rPr lang="en-US" sz="800" b="1" dirty="0">
                <a:latin typeface="Calibri" panose="020F0502020204030204" pitchFamily="34" charset="0"/>
                <a:ea typeface="Calibri" panose="020F0502020204030204" pitchFamily="34" charset="0"/>
                <a:cs typeface="Times New Roman" panose="02020603050405020304" pitchFamily="18" charset="0"/>
              </a:rPr>
              <a:t> </a:t>
            </a:r>
            <a:r>
              <a:rPr lang="en-US" sz="800" b="1" dirty="0" smtClean="0">
                <a:latin typeface="Calibri" panose="020F0502020204030204" pitchFamily="34" charset="0"/>
                <a:ea typeface="Calibri" panose="020F0502020204030204" pitchFamily="34" charset="0"/>
                <a:cs typeface="Times New Roman" panose="02020603050405020304" pitchFamily="18" charset="0"/>
              </a:rPr>
              <a:t>                       To see how long a program takes, use:</a:t>
            </a:r>
            <a:r>
              <a:rPr lang="en-US" sz="800" dirty="0" smtClean="0">
                <a:latin typeface="Calibri" panose="020F0502020204030204" pitchFamily="34" charset="0"/>
                <a:ea typeface="Calibri" panose="020F0502020204030204" pitchFamily="34" charset="0"/>
                <a:cs typeface="Times New Roman" panose="02020603050405020304" pitchFamily="18" charset="0"/>
              </a:rPr>
              <a:t> 	</a:t>
            </a:r>
            <a:r>
              <a:rPr lang="en-US" sz="800" dirty="0" err="1"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Timestart</a:t>
            </a:r>
            <a:r>
              <a:rPr lang="en-US" sz="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 Timer</a:t>
            </a:r>
            <a:r>
              <a:rPr lang="en-US" sz="800" dirty="0" smtClean="0">
                <a:latin typeface="Calibri" panose="020F0502020204030204" pitchFamily="34" charset="0"/>
                <a:ea typeface="Calibri" panose="020F0502020204030204" pitchFamily="34" charset="0"/>
                <a:cs typeface="Times New Roman" panose="02020603050405020304" pitchFamily="18" charset="0"/>
              </a:rPr>
              <a:t>        		</a:t>
            </a:r>
            <a:r>
              <a:rPr lang="en-US" sz="800"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‘at beginning of program and</a:t>
            </a:r>
            <a:r>
              <a:rPr lang="en-US" sz="800" dirty="0" smtClean="0">
                <a:latin typeface="Calibri" panose="020F0502020204030204" pitchFamily="34" charset="0"/>
                <a:ea typeface="Calibri" panose="020F0502020204030204" pitchFamily="34" charset="0"/>
                <a:cs typeface="Times New Roman" panose="02020603050405020304" pitchFamily="18" charset="0"/>
              </a:rPr>
              <a:t>   						</a:t>
            </a:r>
            <a:r>
              <a:rPr lang="en-US" sz="8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Elapsed = Timer – </a:t>
            </a:r>
            <a:r>
              <a:rPr lang="en-US" sz="800" dirty="0" err="1"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Timestart</a:t>
            </a:r>
            <a:r>
              <a:rPr lang="en-US" sz="800" dirty="0" smtClean="0">
                <a:latin typeface="Calibri" panose="020F0502020204030204" pitchFamily="34" charset="0"/>
                <a:ea typeface="Calibri" panose="020F0502020204030204" pitchFamily="34" charset="0"/>
                <a:cs typeface="Times New Roman" panose="02020603050405020304" pitchFamily="18" charset="0"/>
              </a:rPr>
              <a:t>	</a:t>
            </a:r>
            <a:r>
              <a:rPr lang="en-US" sz="800" dirty="0" smtClean="0">
                <a:solidFill>
                  <a:srgbClr val="00B050"/>
                </a:solidFill>
                <a:latin typeface="Calibri" panose="020F0502020204030204" pitchFamily="34" charset="0"/>
                <a:ea typeface="Calibri" panose="020F0502020204030204" pitchFamily="34" charset="0"/>
                <a:cs typeface="Times New Roman" panose="02020603050405020304" pitchFamily="18" charset="0"/>
              </a:rPr>
              <a:t>‘at end of program</a:t>
            </a:r>
            <a:endParaRPr lang="en-US" dirty="0"/>
          </a:p>
        </p:txBody>
      </p:sp>
    </p:spTree>
    <p:extLst>
      <p:ext uri="{BB962C8B-B14F-4D97-AF65-F5344CB8AC3E}">
        <p14:creationId xmlns:p14="http://schemas.microsoft.com/office/powerpoint/2010/main" val="466545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you are receiving input, it is good to check for errors</a:t>
            </a:r>
          </a:p>
          <a:p>
            <a:r>
              <a:rPr lang="en-US" dirty="0" smtClean="0"/>
              <a:t>E.G., input age not &gt; than omega or &lt; 0</a:t>
            </a:r>
          </a:p>
          <a:p>
            <a:endParaRPr lang="en-US" dirty="0"/>
          </a:p>
          <a:p>
            <a:endParaRPr lang="en-US" dirty="0" smtClean="0"/>
          </a:p>
          <a:p>
            <a:pPr marL="109728" indent="0">
              <a:buNone/>
            </a:pPr>
            <a:endParaRPr lang="en-US" dirty="0"/>
          </a:p>
        </p:txBody>
      </p:sp>
      <p:sp>
        <p:nvSpPr>
          <p:cNvPr id="3" name="Title 2"/>
          <p:cNvSpPr>
            <a:spLocks noGrp="1"/>
          </p:cNvSpPr>
          <p:nvPr>
            <p:ph type="title"/>
          </p:nvPr>
        </p:nvSpPr>
        <p:spPr/>
        <p:txBody>
          <a:bodyPr/>
          <a:lstStyle/>
          <a:p>
            <a:r>
              <a:rPr lang="en-US" dirty="0" smtClean="0"/>
              <a:t>Error Checking</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819400"/>
            <a:ext cx="4724400" cy="29557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3DE35052-B617-42EA-90E6-B62E5AA6D1B4}" type="slidenum">
              <a:rPr lang="en-US" smtClean="0"/>
              <a:pPr/>
              <a:t>28</a:t>
            </a:fld>
            <a:endParaRPr lang="en-US"/>
          </a:p>
        </p:txBody>
      </p:sp>
      <p:sp>
        <p:nvSpPr>
          <p:cNvPr id="6" name="TextBox 5"/>
          <p:cNvSpPr txBox="1"/>
          <p:nvPr/>
        </p:nvSpPr>
        <p:spPr>
          <a:xfrm>
            <a:off x="304800" y="3733800"/>
            <a:ext cx="3505200" cy="1754326"/>
          </a:xfrm>
          <a:prstGeom prst="rect">
            <a:avLst/>
          </a:prstGeom>
          <a:noFill/>
        </p:spPr>
        <p:txBody>
          <a:bodyPr wrap="square" rtlCol="0">
            <a:spAutoFit/>
          </a:bodyPr>
          <a:lstStyle/>
          <a:p>
            <a:r>
              <a:rPr lang="en-US" b="1" dirty="0" smtClean="0">
                <a:solidFill>
                  <a:srgbClr val="C00000"/>
                </a:solidFill>
              </a:rPr>
              <a:t>See help on debugging in Excel/VBA tips!!!</a:t>
            </a:r>
          </a:p>
          <a:p>
            <a:r>
              <a:rPr lang="en-US" b="1" dirty="0" smtClean="0">
                <a:solidFill>
                  <a:srgbClr val="C00000"/>
                </a:solidFill>
              </a:rPr>
              <a:t>E.G., use F8 to go thru line by line and hover over variables to see their values to find what’s wrong (or use Watch)</a:t>
            </a:r>
            <a:endParaRPr lang="en-US" b="1" dirty="0">
              <a:solidFill>
                <a:srgbClr val="C00000"/>
              </a:solidFill>
            </a:endParaRPr>
          </a:p>
        </p:txBody>
      </p:sp>
    </p:spTree>
    <p:extLst>
      <p:ext uri="{BB962C8B-B14F-4D97-AF65-F5344CB8AC3E}">
        <p14:creationId xmlns:p14="http://schemas.microsoft.com/office/powerpoint/2010/main" val="569665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34400" cy="4525963"/>
          </a:xfrm>
        </p:spPr>
        <p:txBody>
          <a:bodyPr>
            <a:normAutofit fontScale="92500" lnSpcReduction="20000"/>
          </a:bodyPr>
          <a:lstStyle/>
          <a:p>
            <a:r>
              <a:rPr lang="en-US" dirty="0" err="1" smtClean="0"/>
              <a:t>Rnd</a:t>
            </a:r>
            <a:r>
              <a:rPr lang="en-US" dirty="0" smtClean="0"/>
              <a:t> – Returns random number from 0 to 1</a:t>
            </a:r>
          </a:p>
          <a:p>
            <a:r>
              <a:rPr lang="en-US" dirty="0" smtClean="0"/>
              <a:t>Round(var,2) - rounds to 2 decimals</a:t>
            </a:r>
            <a:endParaRPr lang="en-US" dirty="0"/>
          </a:p>
          <a:p>
            <a:r>
              <a:rPr lang="en-US" dirty="0" smtClean="0"/>
              <a:t>Log(</a:t>
            </a:r>
            <a:r>
              <a:rPr lang="en-US" dirty="0" err="1" smtClean="0"/>
              <a:t>num</a:t>
            </a:r>
            <a:r>
              <a:rPr lang="en-US" dirty="0" smtClean="0"/>
              <a:t>) = Ln(</a:t>
            </a:r>
            <a:r>
              <a:rPr lang="en-US" dirty="0" err="1" smtClean="0"/>
              <a:t>num</a:t>
            </a:r>
            <a:r>
              <a:rPr lang="en-US" dirty="0" smtClean="0"/>
              <a:t>)</a:t>
            </a:r>
          </a:p>
          <a:p>
            <a:r>
              <a:rPr lang="en-US" dirty="0" err="1" smtClean="0"/>
              <a:t>Exp</a:t>
            </a:r>
            <a:r>
              <a:rPr lang="en-US" dirty="0" smtClean="0"/>
              <a:t>(</a:t>
            </a:r>
            <a:r>
              <a:rPr lang="en-US" dirty="0" err="1" smtClean="0"/>
              <a:t>num</a:t>
            </a:r>
            <a:r>
              <a:rPr lang="en-US" dirty="0" smtClean="0"/>
              <a:t>) = </a:t>
            </a:r>
            <a:r>
              <a:rPr lang="en-US" dirty="0" err="1" smtClean="0"/>
              <a:t>e^num</a:t>
            </a:r>
            <a:endParaRPr lang="en-US" dirty="0" smtClean="0"/>
          </a:p>
          <a:p>
            <a:r>
              <a:rPr lang="en-US" dirty="0" smtClean="0"/>
              <a:t>Abs(</a:t>
            </a:r>
            <a:r>
              <a:rPr lang="en-US" dirty="0" err="1" smtClean="0"/>
              <a:t>num</a:t>
            </a:r>
            <a:r>
              <a:rPr lang="en-US" dirty="0" smtClean="0"/>
              <a:t>) = |</a:t>
            </a:r>
            <a:r>
              <a:rPr lang="en-US" dirty="0" err="1" smtClean="0"/>
              <a:t>num</a:t>
            </a:r>
            <a:r>
              <a:rPr lang="en-US" dirty="0" smtClean="0"/>
              <a:t>|</a:t>
            </a:r>
          </a:p>
          <a:p>
            <a:endParaRPr lang="en-US" dirty="0" smtClean="0"/>
          </a:p>
          <a:p>
            <a:r>
              <a:rPr lang="en-US" dirty="0" err="1" smtClean="0"/>
              <a:t>Application.WorksheetFunction</a:t>
            </a:r>
            <a:r>
              <a:rPr lang="en-US" dirty="0" smtClean="0">
                <a:solidFill>
                  <a:srgbClr val="FF0000"/>
                </a:solidFill>
              </a:rPr>
              <a:t>.[excel </a:t>
            </a:r>
            <a:r>
              <a:rPr lang="en-US" dirty="0" err="1" smtClean="0">
                <a:solidFill>
                  <a:srgbClr val="FF0000"/>
                </a:solidFill>
              </a:rPr>
              <a:t>func</a:t>
            </a:r>
            <a:r>
              <a:rPr lang="en-US" dirty="0" smtClean="0">
                <a:solidFill>
                  <a:srgbClr val="FF0000"/>
                </a:solidFill>
              </a:rPr>
              <a:t>]</a:t>
            </a:r>
          </a:p>
          <a:p>
            <a:pPr lvl="1"/>
            <a:r>
              <a:rPr lang="en-US" dirty="0" smtClean="0"/>
              <a:t>If type to 2</a:t>
            </a:r>
            <a:r>
              <a:rPr lang="en-US" baseline="30000" dirty="0" smtClean="0"/>
              <a:t>nd</a:t>
            </a:r>
            <a:r>
              <a:rPr lang="en-US" dirty="0" smtClean="0"/>
              <a:t> dot, VBA provides excel functions</a:t>
            </a:r>
          </a:p>
          <a:p>
            <a:pPr lvl="1"/>
            <a:r>
              <a:rPr lang="en-US" dirty="0" smtClean="0"/>
              <a:t>Use VBA functions when available</a:t>
            </a:r>
          </a:p>
          <a:p>
            <a:pPr lvl="2"/>
            <a:r>
              <a:rPr lang="en-US" dirty="0" smtClean="0"/>
              <a:t>E.G., use </a:t>
            </a:r>
            <a:r>
              <a:rPr lang="en-US" dirty="0" smtClean="0">
                <a:solidFill>
                  <a:srgbClr val="FF0000"/>
                </a:solidFill>
              </a:rPr>
              <a:t>Log(5)</a:t>
            </a:r>
            <a:r>
              <a:rPr lang="en-US" dirty="0" smtClean="0"/>
              <a:t> not </a:t>
            </a:r>
            <a:r>
              <a:rPr lang="en-US" dirty="0" err="1" smtClean="0">
                <a:solidFill>
                  <a:srgbClr val="FF0000"/>
                </a:solidFill>
              </a:rPr>
              <a:t>Application.LN</a:t>
            </a:r>
            <a:r>
              <a:rPr lang="en-US" dirty="0" smtClean="0">
                <a:solidFill>
                  <a:srgbClr val="FF0000"/>
                </a:solidFill>
              </a:rPr>
              <a:t>(5</a:t>
            </a:r>
            <a:r>
              <a:rPr lang="en-US" dirty="0">
                <a:solidFill>
                  <a:srgbClr val="FF0000"/>
                </a:solidFill>
              </a:rPr>
              <a:t>) </a:t>
            </a:r>
            <a:endParaRPr lang="en-US" dirty="0" smtClean="0"/>
          </a:p>
          <a:p>
            <a:pPr lvl="2"/>
            <a:r>
              <a:rPr lang="en-US" dirty="0" smtClean="0"/>
              <a:t>Going out to Excel wastes time</a:t>
            </a:r>
          </a:p>
          <a:p>
            <a:pPr lvl="2"/>
            <a:r>
              <a:rPr lang="en-US" dirty="0" smtClean="0"/>
              <a:t>Write a separate function for MIN and Max, instead of using Application into Excel worksheet</a:t>
            </a:r>
          </a:p>
          <a:p>
            <a:pPr lvl="1"/>
            <a:r>
              <a:rPr lang="en-US" dirty="0" smtClean="0"/>
              <a:t>See support.microsoft.com/kb/213660/EN-US/</a:t>
            </a:r>
          </a:p>
          <a:p>
            <a:pPr lvl="1"/>
            <a:endParaRPr lang="en-US" dirty="0"/>
          </a:p>
          <a:p>
            <a:pPr lvl="1"/>
            <a:endParaRPr lang="en-US" dirty="0"/>
          </a:p>
        </p:txBody>
      </p:sp>
      <p:sp>
        <p:nvSpPr>
          <p:cNvPr id="3" name="Title 2"/>
          <p:cNvSpPr>
            <a:spLocks noGrp="1"/>
          </p:cNvSpPr>
          <p:nvPr>
            <p:ph type="title"/>
          </p:nvPr>
        </p:nvSpPr>
        <p:spPr/>
        <p:txBody>
          <a:bodyPr>
            <a:normAutofit/>
          </a:bodyPr>
          <a:lstStyle/>
          <a:p>
            <a:r>
              <a:rPr lang="en-US" dirty="0" smtClean="0"/>
              <a:t>Common Functions</a:t>
            </a:r>
            <a:endParaRPr lang="en-US" dirty="0"/>
          </a:p>
        </p:txBody>
      </p:sp>
      <p:sp>
        <p:nvSpPr>
          <p:cNvPr id="4" name="Slide Number Placeholder 3"/>
          <p:cNvSpPr>
            <a:spLocks noGrp="1"/>
          </p:cNvSpPr>
          <p:nvPr>
            <p:ph type="sldNum" sz="quarter" idx="12"/>
          </p:nvPr>
        </p:nvSpPr>
        <p:spPr/>
        <p:txBody>
          <a:bodyPr/>
          <a:lstStyle/>
          <a:p>
            <a:fld id="{3DE35052-B617-42EA-90E6-B62E5AA6D1B4}" type="slidenum">
              <a:rPr lang="en-US" smtClean="0"/>
              <a:pPr/>
              <a:t>29</a:t>
            </a:fld>
            <a:endParaRPr lang="en-US"/>
          </a:p>
        </p:txBody>
      </p:sp>
    </p:spTree>
    <p:extLst>
      <p:ext uri="{BB962C8B-B14F-4D97-AF65-F5344CB8AC3E}">
        <p14:creationId xmlns:p14="http://schemas.microsoft.com/office/powerpoint/2010/main" val="652853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915400" cy="5071872"/>
          </a:xfrm>
        </p:spPr>
        <p:txBody>
          <a:bodyPr>
            <a:normAutofit fontScale="85000" lnSpcReduction="20000"/>
          </a:bodyPr>
          <a:lstStyle/>
          <a:p>
            <a:r>
              <a:rPr lang="en-US" dirty="0" smtClean="0"/>
              <a:t>Two ways to get there from excel</a:t>
            </a:r>
          </a:p>
          <a:p>
            <a:pPr lvl="1"/>
            <a:r>
              <a:rPr lang="en-US" dirty="0" smtClean="0"/>
              <a:t>Alt + f11</a:t>
            </a:r>
          </a:p>
          <a:p>
            <a:pPr lvl="1"/>
            <a:r>
              <a:rPr lang="en-US" dirty="0"/>
              <a:t>Windows: Developer Tab -&gt; Visual Basic</a:t>
            </a:r>
          </a:p>
          <a:p>
            <a:pPr lvl="1"/>
            <a:r>
              <a:rPr lang="en-US" dirty="0"/>
              <a:t>Mac: Developer Tab -&gt; Editor</a:t>
            </a:r>
          </a:p>
          <a:p>
            <a:pPr lvl="1"/>
            <a:endParaRPr lang="en-US" dirty="0"/>
          </a:p>
          <a:p>
            <a:r>
              <a:rPr lang="en-US" dirty="0" smtClean="0"/>
              <a:t>The Project has 2 parts per workbook</a:t>
            </a:r>
          </a:p>
          <a:p>
            <a:pPr lvl="1"/>
            <a:r>
              <a:rPr lang="en-US" dirty="0" smtClean="0"/>
              <a:t>Excel Objects (your worksheets)</a:t>
            </a:r>
          </a:p>
          <a:p>
            <a:pPr lvl="1"/>
            <a:r>
              <a:rPr lang="en-US" dirty="0" smtClean="0"/>
              <a:t>Modules</a:t>
            </a:r>
          </a:p>
          <a:p>
            <a:pPr lvl="2"/>
            <a:r>
              <a:rPr lang="en-US" dirty="0" smtClean="0"/>
              <a:t>Write code on right hand side.</a:t>
            </a:r>
          </a:p>
          <a:p>
            <a:pPr lvl="2"/>
            <a:r>
              <a:rPr lang="en-US" dirty="0" smtClean="0"/>
              <a:t>Run your program often while programming to check it</a:t>
            </a:r>
          </a:p>
          <a:p>
            <a:endParaRPr lang="en-US" dirty="0" smtClean="0"/>
          </a:p>
          <a:p>
            <a:r>
              <a:rPr lang="en-US" dirty="0" smtClean="0"/>
              <a:t>Project is the left sidebar as shown on next slide</a:t>
            </a:r>
          </a:p>
          <a:p>
            <a:pPr lvl="1"/>
            <a:r>
              <a:rPr lang="en-US" dirty="0" smtClean="0"/>
              <a:t>Should automatically be open</a:t>
            </a:r>
          </a:p>
          <a:p>
            <a:pPr lvl="1"/>
            <a:r>
              <a:rPr lang="en-US" dirty="0" smtClean="0"/>
              <a:t>If not, View -&gt; </a:t>
            </a:r>
            <a:r>
              <a:rPr lang="en-US" dirty="0"/>
              <a:t>P</a:t>
            </a:r>
            <a:r>
              <a:rPr lang="en-US" dirty="0" smtClean="0"/>
              <a:t>roject </a:t>
            </a:r>
            <a:r>
              <a:rPr lang="en-US" dirty="0"/>
              <a:t>E</a:t>
            </a:r>
            <a:r>
              <a:rPr lang="en-US" dirty="0" smtClean="0"/>
              <a:t>xplorer </a:t>
            </a:r>
          </a:p>
          <a:p>
            <a:pPr lvl="1"/>
            <a:endParaRPr lang="en-US" dirty="0"/>
          </a:p>
          <a:p>
            <a:r>
              <a:rPr lang="en-US" dirty="0" smtClean="0"/>
              <a:t>Best way to learn VBA: look at someone else’s program!  </a:t>
            </a:r>
            <a:r>
              <a:rPr lang="en-US" dirty="0" smtClean="0">
                <a:sym typeface="Wingdings" panose="05000000000000000000" pitchFamily="2" charset="2"/>
              </a:rPr>
              <a:t></a:t>
            </a:r>
          </a:p>
          <a:p>
            <a:pPr lvl="4"/>
            <a:r>
              <a:rPr lang="en-US" sz="2400" dirty="0" smtClean="0">
                <a:sym typeface="Wingdings" panose="05000000000000000000" pitchFamily="2" charset="2"/>
              </a:rPr>
              <a:t>Then do your own programing</a:t>
            </a:r>
            <a:endParaRPr lang="en-US" sz="2400" dirty="0" smtClean="0"/>
          </a:p>
          <a:p>
            <a:endParaRPr lang="en-US" dirty="0" smtClean="0"/>
          </a:p>
          <a:p>
            <a:pPr lvl="1"/>
            <a:endParaRPr lang="en-US" dirty="0"/>
          </a:p>
        </p:txBody>
      </p:sp>
      <p:sp>
        <p:nvSpPr>
          <p:cNvPr id="2" name="Title 1"/>
          <p:cNvSpPr>
            <a:spLocks noGrp="1"/>
          </p:cNvSpPr>
          <p:nvPr>
            <p:ph type="title"/>
          </p:nvPr>
        </p:nvSpPr>
        <p:spPr/>
        <p:txBody>
          <a:bodyPr/>
          <a:lstStyle/>
          <a:p>
            <a:r>
              <a:rPr lang="en-US" dirty="0" smtClean="0"/>
              <a:t>Using the Visual Basic Editor</a:t>
            </a:r>
            <a:endParaRPr lang="en-US" dirty="0"/>
          </a:p>
        </p:txBody>
      </p:sp>
      <p:sp>
        <p:nvSpPr>
          <p:cNvPr id="4" name="Slide Number Placeholder 3"/>
          <p:cNvSpPr>
            <a:spLocks noGrp="1"/>
          </p:cNvSpPr>
          <p:nvPr>
            <p:ph type="sldNum" sz="quarter" idx="12"/>
          </p:nvPr>
        </p:nvSpPr>
        <p:spPr/>
        <p:txBody>
          <a:bodyPr/>
          <a:lstStyle/>
          <a:p>
            <a:fld id="{3DE35052-B617-42EA-90E6-B62E5AA6D1B4}" type="slidenum">
              <a:rPr lang="en-US" smtClean="0"/>
              <a:pPr/>
              <a:t>3</a:t>
            </a:fld>
            <a:endParaRPr lang="en-US"/>
          </a:p>
        </p:txBody>
      </p:sp>
    </p:spTree>
    <p:extLst>
      <p:ext uri="{BB962C8B-B14F-4D97-AF65-F5344CB8AC3E}">
        <p14:creationId xmlns:p14="http://schemas.microsoft.com/office/powerpoint/2010/main" val="12881340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DE35052-B617-42EA-90E6-B62E5AA6D1B4}" type="slidenum">
              <a:rPr lang="en-US" smtClean="0"/>
              <a:pPr/>
              <a:t>30</a:t>
            </a:fld>
            <a:endParaRPr lang="en-US"/>
          </a:p>
        </p:txBody>
      </p:sp>
      <p:sp>
        <p:nvSpPr>
          <p:cNvPr id="4" name="Rectangle 3"/>
          <p:cNvSpPr/>
          <p:nvPr/>
        </p:nvSpPr>
        <p:spPr>
          <a:xfrm>
            <a:off x="304800" y="390912"/>
            <a:ext cx="8708232" cy="5847755"/>
          </a:xfrm>
          <a:prstGeom prst="rect">
            <a:avLst/>
          </a:prstGeom>
        </p:spPr>
        <p:txBody>
          <a:bodyPr wrap="square">
            <a:spAutoFit/>
          </a:bodyPr>
          <a:lstStyle/>
          <a:p>
            <a:r>
              <a:rPr lang="en-US" sz="1100" dirty="0"/>
              <a:t> Microsoft Excel                   Visual </a:t>
            </a:r>
            <a:r>
              <a:rPr lang="en-US" sz="1100" dirty="0" smtClean="0"/>
              <a:t>Basic Function </a:t>
            </a:r>
            <a:endParaRPr lang="en-US" sz="1100" dirty="0"/>
          </a:p>
          <a:p>
            <a:r>
              <a:rPr lang="en-US" sz="1100" dirty="0" smtClean="0"/>
              <a:t>-------------------------------------------------------------------</a:t>
            </a:r>
            <a:endParaRPr lang="en-US" sz="1100" dirty="0"/>
          </a:p>
          <a:p>
            <a:r>
              <a:rPr lang="en-US" sz="1100" dirty="0"/>
              <a:t>   ABS()                      </a:t>
            </a:r>
            <a:r>
              <a:rPr lang="en-US" sz="1100" dirty="0" smtClean="0"/>
              <a:t>	</a:t>
            </a:r>
            <a:r>
              <a:rPr lang="en-US" sz="1100" dirty="0" smtClean="0">
                <a:solidFill>
                  <a:srgbClr val="FF0000"/>
                </a:solidFill>
              </a:rPr>
              <a:t>Abs </a:t>
            </a:r>
            <a:r>
              <a:rPr lang="en-US" sz="1100" dirty="0">
                <a:solidFill>
                  <a:srgbClr val="FF0000"/>
                </a:solidFill>
              </a:rPr>
              <a:t>function</a:t>
            </a:r>
          </a:p>
          <a:p>
            <a:r>
              <a:rPr lang="en-US" sz="1100" dirty="0"/>
              <a:t>   ATAN()                   </a:t>
            </a:r>
            <a:r>
              <a:rPr lang="en-US" sz="1100" dirty="0" smtClean="0"/>
              <a:t>	</a:t>
            </a:r>
            <a:r>
              <a:rPr lang="en-US" sz="1100" dirty="0" err="1" smtClean="0"/>
              <a:t>Atn</a:t>
            </a:r>
            <a:r>
              <a:rPr lang="en-US" sz="1100" dirty="0" smtClean="0"/>
              <a:t> </a:t>
            </a:r>
            <a:r>
              <a:rPr lang="en-US" sz="1100" dirty="0"/>
              <a:t>function</a:t>
            </a:r>
          </a:p>
          <a:p>
            <a:r>
              <a:rPr lang="en-US" sz="1100" dirty="0"/>
              <a:t>   CHAR()                   </a:t>
            </a:r>
            <a:r>
              <a:rPr lang="en-US" sz="1100" dirty="0" smtClean="0"/>
              <a:t>	CHR function    (number of the character)</a:t>
            </a:r>
            <a:endParaRPr lang="en-US" sz="1100" dirty="0"/>
          </a:p>
          <a:p>
            <a:r>
              <a:rPr lang="en-US" sz="1100" dirty="0"/>
              <a:t>   CODE()                   </a:t>
            </a:r>
            <a:r>
              <a:rPr lang="en-US" sz="1100" dirty="0" smtClean="0"/>
              <a:t>	ASC </a:t>
            </a:r>
            <a:r>
              <a:rPr lang="en-US" sz="1100" dirty="0"/>
              <a:t>function</a:t>
            </a:r>
          </a:p>
          <a:p>
            <a:r>
              <a:rPr lang="en-US" sz="1100" dirty="0"/>
              <a:t>   COS()                     </a:t>
            </a:r>
            <a:r>
              <a:rPr lang="en-US" sz="1100" dirty="0" smtClean="0"/>
              <a:t>	Cos </a:t>
            </a:r>
            <a:r>
              <a:rPr lang="en-US" sz="1100" dirty="0"/>
              <a:t>function</a:t>
            </a:r>
          </a:p>
          <a:p>
            <a:r>
              <a:rPr lang="en-US" sz="1100" dirty="0"/>
              <a:t>   DATE()                   </a:t>
            </a:r>
            <a:r>
              <a:rPr lang="en-US" sz="1100" dirty="0" smtClean="0"/>
              <a:t>	</a:t>
            </a:r>
            <a:r>
              <a:rPr lang="en-US" sz="1100" dirty="0" smtClean="0">
                <a:solidFill>
                  <a:srgbClr val="FF0000"/>
                </a:solidFill>
              </a:rPr>
              <a:t>DATESERIAL function    (number for the date)</a:t>
            </a:r>
            <a:endParaRPr lang="en-US" sz="1100" dirty="0">
              <a:solidFill>
                <a:srgbClr val="FF0000"/>
              </a:solidFill>
            </a:endParaRPr>
          </a:p>
          <a:p>
            <a:r>
              <a:rPr lang="en-US" sz="1100" dirty="0"/>
              <a:t>   ERROR.TYPE()         </a:t>
            </a:r>
            <a:r>
              <a:rPr lang="en-US" sz="1100" dirty="0" smtClean="0"/>
              <a:t>	ERR </a:t>
            </a:r>
            <a:r>
              <a:rPr lang="en-US" sz="1100" dirty="0"/>
              <a:t>function</a:t>
            </a:r>
          </a:p>
          <a:p>
            <a:r>
              <a:rPr lang="en-US" sz="1100" dirty="0"/>
              <a:t>   EXACT()                  </a:t>
            </a:r>
            <a:r>
              <a:rPr lang="en-US" sz="1100" dirty="0" smtClean="0"/>
              <a:t>	</a:t>
            </a:r>
            <a:r>
              <a:rPr lang="en-US" sz="1100" dirty="0" smtClean="0">
                <a:solidFill>
                  <a:srgbClr val="FF0000"/>
                </a:solidFill>
              </a:rPr>
              <a:t>STRCOMP function     (exactly the same?)</a:t>
            </a:r>
            <a:endParaRPr lang="en-US" sz="1100" dirty="0">
              <a:solidFill>
                <a:srgbClr val="FF0000"/>
              </a:solidFill>
            </a:endParaRPr>
          </a:p>
          <a:p>
            <a:r>
              <a:rPr lang="en-US" sz="1100" dirty="0"/>
              <a:t>   EXP()                     </a:t>
            </a:r>
            <a:r>
              <a:rPr lang="en-US" sz="1100" dirty="0" smtClean="0"/>
              <a:t> 	</a:t>
            </a:r>
            <a:r>
              <a:rPr lang="en-US" sz="1100" dirty="0" err="1" smtClean="0">
                <a:solidFill>
                  <a:srgbClr val="FF0000"/>
                </a:solidFill>
              </a:rPr>
              <a:t>Exp</a:t>
            </a:r>
            <a:r>
              <a:rPr lang="en-US" sz="1100" dirty="0" smtClean="0">
                <a:solidFill>
                  <a:srgbClr val="FF0000"/>
                </a:solidFill>
              </a:rPr>
              <a:t> function</a:t>
            </a:r>
            <a:endParaRPr lang="en-US" sz="1100" dirty="0">
              <a:solidFill>
                <a:srgbClr val="FF0000"/>
              </a:solidFill>
            </a:endParaRPr>
          </a:p>
          <a:p>
            <a:r>
              <a:rPr lang="en-US" sz="1100" dirty="0"/>
              <a:t>   INDIRECT()            </a:t>
            </a:r>
            <a:r>
              <a:rPr lang="en-US" sz="1100" dirty="0" smtClean="0"/>
              <a:t> 	No equivalent </a:t>
            </a:r>
            <a:r>
              <a:rPr lang="en-US" sz="1100" dirty="0"/>
              <a:t>- use Range</a:t>
            </a:r>
            <a:r>
              <a:rPr lang="en-US" sz="1100" dirty="0" smtClean="0"/>
              <a:t>, Cells</a:t>
            </a:r>
            <a:r>
              <a:rPr lang="en-US" sz="1100" dirty="0"/>
              <a:t>, Offset, or any other way </a:t>
            </a:r>
            <a:r>
              <a:rPr lang="en-US" sz="1100" dirty="0" smtClean="0"/>
              <a:t>of referencing </a:t>
            </a:r>
            <a:r>
              <a:rPr lang="en-US" sz="1100" dirty="0"/>
              <a:t>cells.</a:t>
            </a:r>
          </a:p>
          <a:p>
            <a:r>
              <a:rPr lang="en-US" sz="1100" dirty="0"/>
              <a:t>   INFO()                   </a:t>
            </a:r>
            <a:r>
              <a:rPr lang="en-US" sz="1100" dirty="0" smtClean="0"/>
              <a:t> 	No </a:t>
            </a:r>
            <a:r>
              <a:rPr lang="en-US" sz="1100" dirty="0" err="1" smtClean="0"/>
              <a:t>equiv</a:t>
            </a:r>
            <a:r>
              <a:rPr lang="en-US" sz="1100" dirty="0" smtClean="0"/>
              <a:t> </a:t>
            </a:r>
            <a:r>
              <a:rPr lang="en-US" sz="1100" dirty="0"/>
              <a:t>- use </a:t>
            </a:r>
            <a:r>
              <a:rPr lang="en-US" sz="1100" dirty="0" smtClean="0"/>
              <a:t>CURDIR </a:t>
            </a:r>
            <a:r>
              <a:rPr lang="en-US" sz="1100" dirty="0"/>
              <a:t>function, the </a:t>
            </a:r>
            <a:r>
              <a:rPr lang="en-US" sz="1100" dirty="0" smtClean="0"/>
              <a:t>following Application </a:t>
            </a:r>
            <a:r>
              <a:rPr lang="en-US" sz="1100" dirty="0"/>
              <a:t>properties (MEMORYTOTAL,</a:t>
            </a:r>
          </a:p>
          <a:p>
            <a:r>
              <a:rPr lang="en-US" sz="1100" dirty="0"/>
              <a:t>                                  </a:t>
            </a:r>
            <a:r>
              <a:rPr lang="en-US" sz="1100" dirty="0" smtClean="0"/>
              <a:t>      	        MEMORYUSED</a:t>
            </a:r>
            <a:r>
              <a:rPr lang="en-US" sz="1100" dirty="0"/>
              <a:t>, MEMORYFREE, VERSION</a:t>
            </a:r>
            <a:r>
              <a:rPr lang="en-US" sz="1100" dirty="0" smtClean="0"/>
              <a:t>, OPERATINGSYSTEM</a:t>
            </a:r>
            <a:r>
              <a:rPr lang="en-US" sz="1100" dirty="0"/>
              <a:t>, CALCULATION, COUNT)</a:t>
            </a:r>
          </a:p>
          <a:p>
            <a:r>
              <a:rPr lang="en-US" sz="1100" dirty="0"/>
              <a:t>   ISBLANK()               </a:t>
            </a:r>
            <a:r>
              <a:rPr lang="en-US" sz="1100" dirty="0" smtClean="0"/>
              <a:t>	</a:t>
            </a:r>
            <a:r>
              <a:rPr lang="en-US" sz="1100" dirty="0" smtClean="0">
                <a:solidFill>
                  <a:srgbClr val="FF0000"/>
                </a:solidFill>
              </a:rPr>
              <a:t>ISEMPTY </a:t>
            </a:r>
            <a:r>
              <a:rPr lang="en-US" sz="1100" dirty="0">
                <a:solidFill>
                  <a:srgbClr val="FF0000"/>
                </a:solidFill>
              </a:rPr>
              <a:t>function</a:t>
            </a:r>
          </a:p>
          <a:p>
            <a:r>
              <a:rPr lang="en-US" sz="1100" dirty="0"/>
              <a:t>   ISREF()                    </a:t>
            </a:r>
            <a:r>
              <a:rPr lang="en-US" sz="1100" dirty="0" smtClean="0"/>
              <a:t>	TYPENAME </a:t>
            </a:r>
            <a:r>
              <a:rPr lang="en-US" sz="1100" dirty="0"/>
              <a:t>function</a:t>
            </a:r>
          </a:p>
          <a:p>
            <a:r>
              <a:rPr lang="en-US" sz="1100" dirty="0"/>
              <a:t>   LEN()                      </a:t>
            </a:r>
            <a:r>
              <a:rPr lang="en-US" sz="1100" dirty="0" smtClean="0"/>
              <a:t>	</a:t>
            </a:r>
            <a:r>
              <a:rPr lang="en-US" sz="1100" dirty="0" smtClean="0">
                <a:solidFill>
                  <a:srgbClr val="FF0000"/>
                </a:solidFill>
              </a:rPr>
              <a:t>LEN function      length of text</a:t>
            </a:r>
            <a:endParaRPr lang="en-US" sz="1100" dirty="0">
              <a:solidFill>
                <a:srgbClr val="FF0000"/>
              </a:solidFill>
            </a:endParaRPr>
          </a:p>
          <a:p>
            <a:r>
              <a:rPr lang="en-US" sz="1100" dirty="0"/>
              <a:t>   LOWER()                 </a:t>
            </a:r>
            <a:r>
              <a:rPr lang="en-US" sz="1100" dirty="0" smtClean="0"/>
              <a:t>	</a:t>
            </a:r>
            <a:r>
              <a:rPr lang="en-US" sz="1100" dirty="0" smtClean="0">
                <a:solidFill>
                  <a:srgbClr val="FF0000"/>
                </a:solidFill>
              </a:rPr>
              <a:t>LCASE function     converts to lower case</a:t>
            </a:r>
            <a:endParaRPr lang="en-US" sz="1100" dirty="0">
              <a:solidFill>
                <a:srgbClr val="FF0000"/>
              </a:solidFill>
            </a:endParaRPr>
          </a:p>
          <a:p>
            <a:r>
              <a:rPr lang="en-US" sz="1100" dirty="0"/>
              <a:t>   N()                         </a:t>
            </a:r>
            <a:r>
              <a:rPr lang="en-US" sz="1100" dirty="0" smtClean="0"/>
              <a:t> 	No </a:t>
            </a:r>
            <a:r>
              <a:rPr lang="en-US" sz="1100" dirty="0"/>
              <a:t>equivalent (none needed)</a:t>
            </a:r>
          </a:p>
          <a:p>
            <a:r>
              <a:rPr lang="en-US" sz="1100" dirty="0"/>
              <a:t>   NA()                        </a:t>
            </a:r>
            <a:r>
              <a:rPr lang="en-US" sz="1100" dirty="0" smtClean="0"/>
              <a:t>	No </a:t>
            </a:r>
            <a:r>
              <a:rPr lang="en-US" sz="1100" dirty="0"/>
              <a:t>equivalent </a:t>
            </a:r>
            <a:r>
              <a:rPr lang="en-US" sz="1100" dirty="0" smtClean="0"/>
              <a:t>– use </a:t>
            </a:r>
            <a:r>
              <a:rPr lang="en-US" sz="1100" dirty="0" err="1" smtClean="0"/>
              <a:t>ActiveCell.Value</a:t>
            </a:r>
            <a:r>
              <a:rPr lang="en-US" sz="1100" dirty="0" smtClean="0"/>
              <a:t> </a:t>
            </a:r>
            <a:r>
              <a:rPr lang="en-US" sz="1100" dirty="0"/>
              <a:t>= "#N/A"</a:t>
            </a:r>
          </a:p>
          <a:p>
            <a:r>
              <a:rPr lang="en-US" sz="1100" dirty="0"/>
              <a:t>   RAND()                 </a:t>
            </a:r>
            <a:r>
              <a:rPr lang="en-US" sz="1100" dirty="0" smtClean="0"/>
              <a:t>  	</a:t>
            </a:r>
            <a:r>
              <a:rPr lang="en-US" sz="1100" dirty="0" smtClean="0">
                <a:solidFill>
                  <a:srgbClr val="FF0000"/>
                </a:solidFill>
              </a:rPr>
              <a:t>RND </a:t>
            </a:r>
            <a:r>
              <a:rPr lang="en-US" sz="1100" dirty="0">
                <a:solidFill>
                  <a:srgbClr val="FF0000"/>
                </a:solidFill>
              </a:rPr>
              <a:t>function</a:t>
            </a:r>
          </a:p>
          <a:p>
            <a:r>
              <a:rPr lang="en-US" sz="1100" dirty="0"/>
              <a:t>   RANDOMIZE() </a:t>
            </a:r>
            <a:r>
              <a:rPr lang="en-US" sz="1100" dirty="0" smtClean="0"/>
              <a:t>        	Randomize </a:t>
            </a:r>
            <a:r>
              <a:rPr lang="en-US" sz="1100" dirty="0"/>
              <a:t>function</a:t>
            </a:r>
          </a:p>
          <a:p>
            <a:r>
              <a:rPr lang="en-US" sz="1100" dirty="0"/>
              <a:t>   SIN()                       </a:t>
            </a:r>
            <a:r>
              <a:rPr lang="en-US" sz="1100" dirty="0" smtClean="0"/>
              <a:t>	Sin </a:t>
            </a:r>
            <a:r>
              <a:rPr lang="en-US" sz="1100" dirty="0"/>
              <a:t>function</a:t>
            </a:r>
          </a:p>
          <a:p>
            <a:r>
              <a:rPr lang="en-US" sz="1100" dirty="0"/>
              <a:t>   SIGN()                     </a:t>
            </a:r>
            <a:r>
              <a:rPr lang="en-US" sz="1100" dirty="0" smtClean="0"/>
              <a:t>	</a:t>
            </a:r>
            <a:r>
              <a:rPr lang="en-US" sz="1100" dirty="0" err="1" smtClean="0">
                <a:solidFill>
                  <a:srgbClr val="FF0000"/>
                </a:solidFill>
              </a:rPr>
              <a:t>Sgn</a:t>
            </a:r>
            <a:r>
              <a:rPr lang="en-US" sz="1100" dirty="0" smtClean="0">
                <a:solidFill>
                  <a:srgbClr val="FF0000"/>
                </a:solidFill>
              </a:rPr>
              <a:t> </a:t>
            </a:r>
            <a:r>
              <a:rPr lang="en-US" sz="1100" dirty="0">
                <a:solidFill>
                  <a:srgbClr val="FF0000"/>
                </a:solidFill>
              </a:rPr>
              <a:t>function</a:t>
            </a:r>
          </a:p>
          <a:p>
            <a:r>
              <a:rPr lang="en-US" sz="1100" dirty="0"/>
              <a:t>   SQR() </a:t>
            </a:r>
            <a:r>
              <a:rPr lang="en-US" sz="1100" dirty="0" smtClean="0"/>
              <a:t>		</a:t>
            </a:r>
            <a:r>
              <a:rPr lang="en-US" sz="1100" dirty="0" err="1" smtClean="0">
                <a:solidFill>
                  <a:srgbClr val="FF0000"/>
                </a:solidFill>
              </a:rPr>
              <a:t>Sqr</a:t>
            </a:r>
            <a:r>
              <a:rPr lang="en-US" sz="1100" dirty="0" smtClean="0">
                <a:solidFill>
                  <a:srgbClr val="FF0000"/>
                </a:solidFill>
              </a:rPr>
              <a:t> function</a:t>
            </a:r>
          </a:p>
          <a:p>
            <a:r>
              <a:rPr lang="en-US" sz="1100" dirty="0"/>
              <a:t> </a:t>
            </a:r>
            <a:r>
              <a:rPr lang="en-US" sz="1100" dirty="0" smtClean="0"/>
              <a:t>  SQRT</a:t>
            </a:r>
            <a:r>
              <a:rPr lang="en-US" sz="1100" dirty="0"/>
              <a:t>() </a:t>
            </a:r>
            <a:r>
              <a:rPr lang="en-US" sz="1100" dirty="0">
                <a:solidFill>
                  <a:srgbClr val="FF0000"/>
                </a:solidFill>
              </a:rPr>
              <a:t>	</a:t>
            </a:r>
            <a:r>
              <a:rPr lang="en-US" sz="1100" dirty="0" smtClean="0">
                <a:solidFill>
                  <a:srgbClr val="FF0000"/>
                </a:solidFill>
              </a:rPr>
              <a:t>	</a:t>
            </a:r>
            <a:r>
              <a:rPr lang="en-US" sz="1100" dirty="0" err="1" smtClean="0">
                <a:solidFill>
                  <a:srgbClr val="FF0000"/>
                </a:solidFill>
              </a:rPr>
              <a:t>Sqr</a:t>
            </a:r>
            <a:r>
              <a:rPr lang="en-US" sz="1100" dirty="0" smtClean="0">
                <a:solidFill>
                  <a:srgbClr val="FF0000"/>
                </a:solidFill>
              </a:rPr>
              <a:t> function</a:t>
            </a:r>
            <a:endParaRPr lang="en-US" sz="1100" dirty="0">
              <a:solidFill>
                <a:srgbClr val="FF0000"/>
              </a:solidFill>
            </a:endParaRPr>
          </a:p>
          <a:p>
            <a:r>
              <a:rPr lang="en-US" sz="1100" dirty="0"/>
              <a:t>   T()                               </a:t>
            </a:r>
            <a:r>
              <a:rPr lang="en-US" sz="1100" dirty="0" smtClean="0"/>
              <a:t>	No </a:t>
            </a:r>
            <a:r>
              <a:rPr lang="en-US" sz="1100" dirty="0" err="1"/>
              <a:t>equivalant</a:t>
            </a:r>
            <a:r>
              <a:rPr lang="en-US" sz="1100" dirty="0"/>
              <a:t> (none needed)</a:t>
            </a:r>
          </a:p>
          <a:p>
            <a:r>
              <a:rPr lang="en-US" sz="1100" dirty="0"/>
              <a:t>   TAN()                             </a:t>
            </a:r>
            <a:r>
              <a:rPr lang="en-US" sz="1100" dirty="0" smtClean="0"/>
              <a:t>	Tan function</a:t>
            </a:r>
          </a:p>
          <a:p>
            <a:r>
              <a:rPr lang="en-US" sz="1100" dirty="0"/>
              <a:t>	</a:t>
            </a:r>
            <a:r>
              <a:rPr lang="en-US" sz="1100" dirty="0" smtClean="0"/>
              <a:t>	</a:t>
            </a:r>
            <a:r>
              <a:rPr lang="en-US" sz="1100" dirty="0" smtClean="0">
                <a:solidFill>
                  <a:srgbClr val="FF0000"/>
                </a:solidFill>
              </a:rPr>
              <a:t>Timer	(time now)</a:t>
            </a:r>
            <a:endParaRPr lang="en-US" sz="1100" dirty="0">
              <a:solidFill>
                <a:srgbClr val="FF0000"/>
              </a:solidFill>
            </a:endParaRPr>
          </a:p>
          <a:p>
            <a:r>
              <a:rPr lang="en-US" sz="1100" dirty="0"/>
              <a:t>   TODAY()                         </a:t>
            </a:r>
            <a:r>
              <a:rPr lang="en-US" sz="1100" dirty="0" smtClean="0">
                <a:solidFill>
                  <a:srgbClr val="FF0000"/>
                </a:solidFill>
              </a:rPr>
              <a:t>DATE </a:t>
            </a:r>
            <a:r>
              <a:rPr lang="en-US" sz="1100" dirty="0">
                <a:solidFill>
                  <a:srgbClr val="FF0000"/>
                </a:solidFill>
              </a:rPr>
              <a:t>function</a:t>
            </a:r>
          </a:p>
          <a:p>
            <a:r>
              <a:rPr lang="en-US" sz="1100" dirty="0"/>
              <a:t>   TRUNC()                         </a:t>
            </a:r>
            <a:r>
              <a:rPr lang="en-US" sz="1100" dirty="0" smtClean="0"/>
              <a:t> </a:t>
            </a:r>
            <a:r>
              <a:rPr lang="en-US" sz="1100" dirty="0" smtClean="0">
                <a:solidFill>
                  <a:srgbClr val="FF0000"/>
                </a:solidFill>
              </a:rPr>
              <a:t>FIX function     	(truncate)</a:t>
            </a:r>
            <a:endParaRPr lang="en-US" sz="1100" dirty="0">
              <a:solidFill>
                <a:srgbClr val="FF0000"/>
              </a:solidFill>
            </a:endParaRPr>
          </a:p>
          <a:p>
            <a:r>
              <a:rPr lang="en-US" sz="1100" dirty="0"/>
              <a:t>   TYPE()                            </a:t>
            </a:r>
            <a:r>
              <a:rPr lang="en-US" sz="1100" dirty="0" smtClean="0"/>
              <a:t>	TYPENAME </a:t>
            </a:r>
            <a:r>
              <a:rPr lang="en-US" sz="1100" dirty="0"/>
              <a:t>function</a:t>
            </a:r>
          </a:p>
          <a:p>
            <a:r>
              <a:rPr lang="en-US" sz="1100" dirty="0"/>
              <a:t>   UPPER()                           </a:t>
            </a:r>
            <a:r>
              <a:rPr lang="en-US" sz="1100" dirty="0" smtClean="0">
                <a:solidFill>
                  <a:srgbClr val="FF0000"/>
                </a:solidFill>
              </a:rPr>
              <a:t>UCASE </a:t>
            </a:r>
            <a:r>
              <a:rPr lang="en-US" sz="1100" dirty="0">
                <a:solidFill>
                  <a:srgbClr val="FF0000"/>
                </a:solidFill>
              </a:rPr>
              <a:t>function</a:t>
            </a:r>
          </a:p>
          <a:p>
            <a:r>
              <a:rPr lang="en-US" sz="1100" dirty="0"/>
              <a:t>   VALUE()                           </a:t>
            </a:r>
            <a:r>
              <a:rPr lang="en-US" sz="1100" dirty="0" smtClean="0"/>
              <a:t>VAL </a:t>
            </a:r>
            <a:r>
              <a:rPr lang="en-US" sz="1100" dirty="0"/>
              <a:t>function</a:t>
            </a:r>
          </a:p>
        </p:txBody>
      </p:sp>
    </p:spTree>
    <p:extLst>
      <p:ext uri="{BB962C8B-B14F-4D97-AF65-F5344CB8AC3E}">
        <p14:creationId xmlns:p14="http://schemas.microsoft.com/office/powerpoint/2010/main" val="3874473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Pop up message box</a:t>
            </a:r>
          </a:p>
          <a:p>
            <a:pPr lvl="1"/>
            <a:r>
              <a:rPr lang="en-US" dirty="0" err="1" smtClean="0"/>
              <a:t>MsgBox</a:t>
            </a:r>
            <a:r>
              <a:rPr lang="en-US" dirty="0" smtClean="0"/>
              <a:t>(“Type what you want to display”)</a:t>
            </a:r>
          </a:p>
          <a:p>
            <a:pPr lvl="1"/>
            <a:endParaRPr lang="en-US" dirty="0"/>
          </a:p>
          <a:p>
            <a:r>
              <a:rPr lang="en-US" dirty="0" smtClean="0"/>
              <a:t>Input Box</a:t>
            </a:r>
          </a:p>
          <a:p>
            <a:pPr lvl="1"/>
            <a:r>
              <a:rPr lang="en-US" dirty="0" err="1" smtClean="0"/>
              <a:t>Var</a:t>
            </a:r>
            <a:r>
              <a:rPr lang="en-US" dirty="0" smtClean="0"/>
              <a:t> = </a:t>
            </a:r>
            <a:r>
              <a:rPr lang="en-US" dirty="0" err="1" smtClean="0"/>
              <a:t>InputBox</a:t>
            </a:r>
            <a:r>
              <a:rPr lang="en-US" dirty="0" smtClean="0"/>
              <a:t>(“Enter a value”)</a:t>
            </a:r>
            <a:endParaRPr lang="en-US" dirty="0"/>
          </a:p>
        </p:txBody>
      </p:sp>
      <p:sp>
        <p:nvSpPr>
          <p:cNvPr id="3" name="Title 2"/>
          <p:cNvSpPr>
            <a:spLocks noGrp="1"/>
          </p:cNvSpPr>
          <p:nvPr>
            <p:ph type="title"/>
          </p:nvPr>
        </p:nvSpPr>
        <p:spPr/>
        <p:txBody>
          <a:bodyPr/>
          <a:lstStyle/>
          <a:p>
            <a:r>
              <a:rPr lang="en-US" dirty="0" smtClean="0"/>
              <a:t>Common Functions</a:t>
            </a:r>
            <a:endParaRPr lang="en-US" dirty="0"/>
          </a:p>
        </p:txBody>
      </p:sp>
      <p:sp>
        <p:nvSpPr>
          <p:cNvPr id="4" name="Slide Number Placeholder 3"/>
          <p:cNvSpPr>
            <a:spLocks noGrp="1"/>
          </p:cNvSpPr>
          <p:nvPr>
            <p:ph type="sldNum" sz="quarter" idx="12"/>
          </p:nvPr>
        </p:nvSpPr>
        <p:spPr/>
        <p:txBody>
          <a:bodyPr/>
          <a:lstStyle/>
          <a:p>
            <a:fld id="{3DE35052-B617-42EA-90E6-B62E5AA6D1B4}" type="slidenum">
              <a:rPr lang="en-US" smtClean="0"/>
              <a:pPr/>
              <a:t>31</a:t>
            </a:fld>
            <a:endParaRPr lang="en-US"/>
          </a:p>
        </p:txBody>
      </p:sp>
    </p:spTree>
    <p:extLst>
      <p:ext uri="{BB962C8B-B14F-4D97-AF65-F5344CB8AC3E}">
        <p14:creationId xmlns:p14="http://schemas.microsoft.com/office/powerpoint/2010/main" val="19069329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Email me - </a:t>
            </a:r>
            <a:r>
              <a:rPr lang="en-US" dirty="0" smtClean="0">
                <a:hlinkClick r:id="rId2"/>
              </a:rPr>
              <a:t>abw5082@gmail.com</a:t>
            </a:r>
            <a:endParaRPr lang="en-US" dirty="0" smtClean="0"/>
          </a:p>
          <a:p>
            <a:endParaRPr lang="en-US" dirty="0"/>
          </a:p>
          <a:p>
            <a:r>
              <a:rPr lang="en-US" dirty="0" smtClean="0"/>
              <a:t>Google - search for Excel VBA and then your question or problem</a:t>
            </a:r>
          </a:p>
          <a:p>
            <a:endParaRPr lang="en-US" dirty="0"/>
          </a:p>
          <a:p>
            <a:r>
              <a:rPr lang="en-US" dirty="0" smtClean="0"/>
              <a:t>Lynda.psu.edu</a:t>
            </a:r>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12"/>
          </p:nvPr>
        </p:nvSpPr>
        <p:spPr/>
        <p:txBody>
          <a:bodyPr/>
          <a:lstStyle/>
          <a:p>
            <a:fld id="{3DE35052-B617-42EA-90E6-B62E5AA6D1B4}" type="slidenum">
              <a:rPr lang="en-US" smtClean="0"/>
              <a:pPr/>
              <a:t>32</a:t>
            </a:fld>
            <a:endParaRPr lang="en-US"/>
          </a:p>
        </p:txBody>
      </p:sp>
    </p:spTree>
    <p:extLst>
      <p:ext uri="{BB962C8B-B14F-4D97-AF65-F5344CB8AC3E}">
        <p14:creationId xmlns:p14="http://schemas.microsoft.com/office/powerpoint/2010/main" val="71881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r>
              <a:rPr lang="en-US" dirty="0" smtClean="0"/>
              <a:t>Recommendations</a:t>
            </a:r>
          </a:p>
          <a:p>
            <a:pPr lvl="1"/>
            <a:r>
              <a:rPr lang="en-US" dirty="0" smtClean="0"/>
              <a:t>Name your project and give it a description</a:t>
            </a:r>
          </a:p>
          <a:p>
            <a:pPr lvl="1"/>
            <a:r>
              <a:rPr lang="en-US" dirty="0" smtClean="0"/>
              <a:t>Tools -&gt; </a:t>
            </a:r>
            <a:r>
              <a:rPr lang="en-US" dirty="0" err="1" smtClean="0"/>
              <a:t>VBAProject</a:t>
            </a:r>
            <a:r>
              <a:rPr lang="en-US" dirty="0" smtClean="0"/>
              <a:t> Properties…</a:t>
            </a:r>
            <a:endParaRPr lang="en-US" dirty="0"/>
          </a:p>
        </p:txBody>
      </p:sp>
      <p:sp>
        <p:nvSpPr>
          <p:cNvPr id="2" name="Title 1"/>
          <p:cNvSpPr>
            <a:spLocks noGrp="1"/>
          </p:cNvSpPr>
          <p:nvPr>
            <p:ph type="title"/>
          </p:nvPr>
        </p:nvSpPr>
        <p:spPr/>
        <p:txBody>
          <a:bodyPr/>
          <a:lstStyle/>
          <a:p>
            <a:r>
              <a:rPr lang="en-US" dirty="0" smtClean="0"/>
              <a:t>Using the Visual Basic Editor</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0"/>
            <a:ext cx="8715376" cy="369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DE35052-B617-42EA-90E6-B62E5AA6D1B4}" type="slidenum">
              <a:rPr lang="en-US" smtClean="0"/>
              <a:pPr/>
              <a:t>4</a:t>
            </a:fld>
            <a:endParaRPr lang="en-US"/>
          </a:p>
        </p:txBody>
      </p:sp>
    </p:spTree>
    <p:extLst>
      <p:ext uri="{BB962C8B-B14F-4D97-AF65-F5344CB8AC3E}">
        <p14:creationId xmlns:p14="http://schemas.microsoft.com/office/powerpoint/2010/main" val="406588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endParaRPr lang="en-US" dirty="0" smtClean="0"/>
          </a:p>
          <a:p>
            <a:pPr lvl="1"/>
            <a:r>
              <a:rPr lang="en-US" dirty="0" smtClean="0"/>
              <a:t>Only have ONE excel workbook open</a:t>
            </a:r>
          </a:p>
          <a:p>
            <a:pPr lvl="1"/>
            <a:endParaRPr lang="en-US" dirty="0" smtClean="0"/>
          </a:p>
          <a:p>
            <a:pPr lvl="1"/>
            <a:r>
              <a:rPr lang="en-US" dirty="0" smtClean="0"/>
              <a:t>Project Explorer will show all open workbooks</a:t>
            </a:r>
          </a:p>
          <a:p>
            <a:pPr lvl="1"/>
            <a:endParaRPr lang="en-US" dirty="0"/>
          </a:p>
          <a:p>
            <a:pPr lvl="1"/>
            <a:r>
              <a:rPr lang="en-US" dirty="0" smtClean="0"/>
              <a:t>Save your files as macro-enabled workbook  </a:t>
            </a:r>
            <a:r>
              <a:rPr lang="en-US" dirty="0" smtClean="0">
                <a:solidFill>
                  <a:srgbClr val="FF0000"/>
                </a:solidFill>
              </a:rPr>
              <a:t>.</a:t>
            </a:r>
            <a:r>
              <a:rPr lang="en-US" dirty="0" err="1" smtClean="0">
                <a:solidFill>
                  <a:srgbClr val="FF0000"/>
                </a:solidFill>
              </a:rPr>
              <a:t>xlsm</a:t>
            </a:r>
            <a:endParaRPr lang="en-US" dirty="0" smtClean="0">
              <a:solidFill>
                <a:srgbClr val="FF0000"/>
              </a:solidFill>
            </a:endParaRPr>
          </a:p>
          <a:p>
            <a:pPr lvl="2"/>
            <a:r>
              <a:rPr lang="en-US" dirty="0" smtClean="0">
                <a:solidFill>
                  <a:srgbClr val="FF0000"/>
                </a:solidFill>
              </a:rPr>
              <a:t>You could lose your code, if you don’t</a:t>
            </a:r>
          </a:p>
          <a:p>
            <a:pPr lvl="1"/>
            <a:r>
              <a:rPr lang="en-US" dirty="0" smtClean="0"/>
              <a:t>Do calculations in Excel before writing a VBA program to do it</a:t>
            </a:r>
          </a:p>
          <a:p>
            <a:pPr lvl="1"/>
            <a:r>
              <a:rPr lang="en-US" dirty="0" smtClean="0"/>
              <a:t>Put all your helpful Functions in one module, call it </a:t>
            </a:r>
            <a:r>
              <a:rPr lang="en-US" dirty="0" err="1" smtClean="0"/>
              <a:t>TookKit</a:t>
            </a:r>
            <a:r>
              <a:rPr lang="en-US" dirty="0" smtClean="0"/>
              <a:t>, and start all your programs with it as base.</a:t>
            </a:r>
            <a:endParaRPr lang="en-US" dirty="0"/>
          </a:p>
        </p:txBody>
      </p:sp>
      <p:sp>
        <p:nvSpPr>
          <p:cNvPr id="2" name="Title 1"/>
          <p:cNvSpPr>
            <a:spLocks noGrp="1"/>
          </p:cNvSpPr>
          <p:nvPr>
            <p:ph type="title"/>
          </p:nvPr>
        </p:nvSpPr>
        <p:spPr/>
        <p:txBody>
          <a:bodyPr/>
          <a:lstStyle/>
          <a:p>
            <a:r>
              <a:rPr lang="en-US" dirty="0" smtClean="0"/>
              <a:t>Using the Visual Basic Editor</a:t>
            </a:r>
            <a:endParaRPr lang="en-US" dirty="0"/>
          </a:p>
        </p:txBody>
      </p:sp>
      <p:sp>
        <p:nvSpPr>
          <p:cNvPr id="4" name="Slide Number Placeholder 3"/>
          <p:cNvSpPr>
            <a:spLocks noGrp="1"/>
          </p:cNvSpPr>
          <p:nvPr>
            <p:ph type="sldNum" sz="quarter" idx="12"/>
          </p:nvPr>
        </p:nvSpPr>
        <p:spPr/>
        <p:txBody>
          <a:bodyPr/>
          <a:lstStyle/>
          <a:p>
            <a:fld id="{3DE35052-B617-42EA-90E6-B62E5AA6D1B4}" type="slidenum">
              <a:rPr lang="en-US" smtClean="0"/>
              <a:pPr/>
              <a:t>5</a:t>
            </a:fld>
            <a:endParaRPr lang="en-US"/>
          </a:p>
        </p:txBody>
      </p:sp>
    </p:spTree>
    <p:extLst>
      <p:ext uri="{BB962C8B-B14F-4D97-AF65-F5344CB8AC3E}">
        <p14:creationId xmlns:p14="http://schemas.microsoft.com/office/powerpoint/2010/main" val="3418590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711891"/>
          </a:xfrm>
        </p:spPr>
        <p:txBody>
          <a:bodyPr/>
          <a:lstStyle/>
          <a:p>
            <a:r>
              <a:rPr lang="en-US" dirty="0" smtClean="0"/>
              <a:t>We are going to focus on using modules</a:t>
            </a:r>
          </a:p>
          <a:p>
            <a:r>
              <a:rPr lang="en-US" dirty="0" smtClean="0"/>
              <a:t>If you do not see any modules insert one</a:t>
            </a:r>
          </a:p>
          <a:p>
            <a:pPr lvl="2"/>
            <a:r>
              <a:rPr lang="en-US" dirty="0" smtClean="0"/>
              <a:t>If you decide to delete it, you probably don’t want to export it, so say no to question in dialogue box</a:t>
            </a:r>
            <a:endParaRPr lang="en-US" dirty="0"/>
          </a:p>
        </p:txBody>
      </p:sp>
      <p:sp>
        <p:nvSpPr>
          <p:cNvPr id="2" name="Title 1"/>
          <p:cNvSpPr>
            <a:spLocks noGrp="1"/>
          </p:cNvSpPr>
          <p:nvPr>
            <p:ph type="title"/>
          </p:nvPr>
        </p:nvSpPr>
        <p:spPr/>
        <p:txBody>
          <a:bodyPr/>
          <a:lstStyle/>
          <a:p>
            <a:r>
              <a:rPr lang="en-US" dirty="0" smtClean="0"/>
              <a:t>Using the Visual Basic Editor</a:t>
            </a:r>
            <a:endParaRPr lang="en-US" dirty="0"/>
          </a:p>
        </p:txBody>
      </p:sp>
      <p:sp>
        <p:nvSpPr>
          <p:cNvPr id="5" name="Rounded Rectangle 4"/>
          <p:cNvSpPr/>
          <p:nvPr/>
        </p:nvSpPr>
        <p:spPr>
          <a:xfrm>
            <a:off x="609600" y="5410200"/>
            <a:ext cx="1676400" cy="3810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r="25061"/>
          <a:stretch/>
        </p:blipFill>
        <p:spPr bwMode="auto">
          <a:xfrm>
            <a:off x="529442" y="3200400"/>
            <a:ext cx="7487728" cy="326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p:nvCxnSpPr>
        <p:spPr>
          <a:xfrm>
            <a:off x="685800" y="5410200"/>
            <a:ext cx="1524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a:off x="1905000" y="56388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0800000">
            <a:off x="685800" y="5867400"/>
            <a:ext cx="14478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flipV="1">
            <a:off x="457200" y="5638800"/>
            <a:ext cx="4572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4" name="Slide Number Placeholder 3"/>
          <p:cNvSpPr>
            <a:spLocks noGrp="1"/>
          </p:cNvSpPr>
          <p:nvPr>
            <p:ph type="sldNum" sz="quarter" idx="12"/>
          </p:nvPr>
        </p:nvSpPr>
        <p:spPr/>
        <p:txBody>
          <a:bodyPr/>
          <a:lstStyle/>
          <a:p>
            <a:fld id="{3DE35052-B617-42EA-90E6-B62E5AA6D1B4}" type="slidenum">
              <a:rPr lang="en-US" smtClean="0"/>
              <a:pPr/>
              <a:t>6</a:t>
            </a:fld>
            <a:endParaRPr lang="en-US"/>
          </a:p>
        </p:txBody>
      </p:sp>
    </p:spTree>
    <p:extLst>
      <p:ext uri="{BB962C8B-B14F-4D97-AF65-F5344CB8AC3E}">
        <p14:creationId xmlns:p14="http://schemas.microsoft.com/office/powerpoint/2010/main" val="1975503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5334000" cy="4525963"/>
          </a:xfrm>
        </p:spPr>
        <p:txBody>
          <a:bodyPr/>
          <a:lstStyle/>
          <a:p>
            <a:r>
              <a:rPr lang="en-US" dirty="0" smtClean="0"/>
              <a:t>Recommendations</a:t>
            </a:r>
          </a:p>
          <a:p>
            <a:pPr lvl="1"/>
            <a:endParaRPr lang="en-US" dirty="0"/>
          </a:p>
          <a:p>
            <a:pPr lvl="1"/>
            <a:r>
              <a:rPr lang="en-US" dirty="0" smtClean="0"/>
              <a:t>Name your modules</a:t>
            </a:r>
            <a:br>
              <a:rPr lang="en-US" dirty="0" smtClean="0"/>
            </a:br>
            <a:endParaRPr lang="en-US" dirty="0" smtClean="0"/>
          </a:p>
          <a:p>
            <a:pPr lvl="1"/>
            <a:r>
              <a:rPr lang="en-US" dirty="0" smtClean="0"/>
              <a:t>From the properties window change the (name) property</a:t>
            </a:r>
          </a:p>
          <a:p>
            <a:pPr lvl="2"/>
            <a:r>
              <a:rPr lang="en-US" dirty="0" smtClean="0"/>
              <a:t>View -&gt; Properties Window or f4</a:t>
            </a:r>
            <a:endParaRPr lang="en-US" dirty="0"/>
          </a:p>
        </p:txBody>
      </p:sp>
      <p:sp>
        <p:nvSpPr>
          <p:cNvPr id="2" name="Title 1"/>
          <p:cNvSpPr>
            <a:spLocks noGrp="1"/>
          </p:cNvSpPr>
          <p:nvPr>
            <p:ph type="title"/>
          </p:nvPr>
        </p:nvSpPr>
        <p:spPr/>
        <p:txBody>
          <a:bodyPr/>
          <a:lstStyle/>
          <a:p>
            <a:r>
              <a:rPr lang="en-US" dirty="0" smtClean="0"/>
              <a:t>Using the Visual Basic Editor</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295400"/>
            <a:ext cx="2752725" cy="462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DE35052-B617-42EA-90E6-B62E5AA6D1B4}" type="slidenum">
              <a:rPr lang="en-US" smtClean="0"/>
              <a:pPr/>
              <a:t>7</a:t>
            </a:fld>
            <a:endParaRPr lang="en-US"/>
          </a:p>
        </p:txBody>
      </p:sp>
    </p:spTree>
    <p:extLst>
      <p:ext uri="{BB962C8B-B14F-4D97-AF65-F5344CB8AC3E}">
        <p14:creationId xmlns:p14="http://schemas.microsoft.com/office/powerpoint/2010/main" val="4115767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4800600" cy="2133600"/>
          </a:xfrm>
        </p:spPr>
        <p:txBody>
          <a:bodyPr>
            <a:normAutofit fontScale="92500" lnSpcReduction="10000"/>
          </a:bodyPr>
          <a:lstStyle/>
          <a:p>
            <a:r>
              <a:rPr lang="en-US" dirty="0" smtClean="0"/>
              <a:t>Subs</a:t>
            </a:r>
          </a:p>
          <a:p>
            <a:pPr lvl="1"/>
            <a:r>
              <a:rPr lang="en-US" dirty="0" smtClean="0"/>
              <a:t>Runs a series of commands</a:t>
            </a:r>
          </a:p>
          <a:p>
            <a:pPr lvl="1"/>
            <a:r>
              <a:rPr lang="en-US" dirty="0" smtClean="0">
                <a:solidFill>
                  <a:srgbClr val="FF0000"/>
                </a:solidFill>
              </a:rPr>
              <a:t>Returns nothing</a:t>
            </a:r>
          </a:p>
          <a:p>
            <a:pPr lvl="1"/>
            <a:r>
              <a:rPr lang="en-US" dirty="0" smtClean="0"/>
              <a:t>Linked to buttons or shapes</a:t>
            </a:r>
          </a:p>
          <a:p>
            <a:pPr lvl="1"/>
            <a:r>
              <a:rPr lang="en-US" dirty="0" smtClean="0">
                <a:solidFill>
                  <a:srgbClr val="FF0000"/>
                </a:solidFill>
              </a:rPr>
              <a:t>Runs when you click button</a:t>
            </a:r>
          </a:p>
          <a:p>
            <a:pPr lvl="1"/>
            <a:r>
              <a:rPr lang="en-US" dirty="0" smtClean="0"/>
              <a:t>Most times we’ll use a sub </a:t>
            </a:r>
          </a:p>
          <a:p>
            <a:pPr lvl="1"/>
            <a:endParaRPr lang="en-US" dirty="0"/>
          </a:p>
        </p:txBody>
      </p:sp>
      <p:sp>
        <p:nvSpPr>
          <p:cNvPr id="2" name="Title 1"/>
          <p:cNvSpPr>
            <a:spLocks noGrp="1"/>
          </p:cNvSpPr>
          <p:nvPr>
            <p:ph type="title"/>
          </p:nvPr>
        </p:nvSpPr>
        <p:spPr/>
        <p:txBody>
          <a:bodyPr/>
          <a:lstStyle/>
          <a:p>
            <a:r>
              <a:rPr lang="en-US" dirty="0" smtClean="0"/>
              <a:t>Creating Macros</a:t>
            </a:r>
            <a:endParaRPr lang="en-US" dirty="0"/>
          </a:p>
        </p:txBody>
      </p:sp>
      <p:pic>
        <p:nvPicPr>
          <p:cNvPr id="5" name="Picture 4" descr="Screen shot 2013-02-13 at 11.38.45 AM.png"/>
          <p:cNvPicPr>
            <a:picLocks noChangeAspect="1"/>
          </p:cNvPicPr>
          <p:nvPr/>
        </p:nvPicPr>
        <p:blipFill rotWithShape="1">
          <a:blip r:embed="rId3"/>
          <a:srcRect l="-2548" t="6109" r="1"/>
          <a:stretch/>
        </p:blipFill>
        <p:spPr>
          <a:xfrm>
            <a:off x="5341577" y="1143000"/>
            <a:ext cx="3765807" cy="1490518"/>
          </a:xfrm>
          <a:prstGeom prst="rect">
            <a:avLst/>
          </a:prstGeom>
        </p:spPr>
      </p:pic>
      <p:sp>
        <p:nvSpPr>
          <p:cNvPr id="4" name="Rectangle 3"/>
          <p:cNvSpPr/>
          <p:nvPr/>
        </p:nvSpPr>
        <p:spPr>
          <a:xfrm>
            <a:off x="685800" y="3352800"/>
            <a:ext cx="5181600" cy="2862322"/>
          </a:xfrm>
          <a:prstGeom prst="rect">
            <a:avLst/>
          </a:prstGeom>
        </p:spPr>
        <p:txBody>
          <a:bodyPr wrap="square">
            <a:spAutoFit/>
          </a:bodyPr>
          <a:lstStyle/>
          <a:p>
            <a:r>
              <a:rPr lang="en-US" b="1" dirty="0"/>
              <a:t>Functions</a:t>
            </a:r>
          </a:p>
          <a:p>
            <a:pPr lvl="1"/>
            <a:r>
              <a:rPr lang="en-US" dirty="0"/>
              <a:t>Runs a series of commands</a:t>
            </a:r>
          </a:p>
          <a:p>
            <a:pPr lvl="1"/>
            <a:r>
              <a:rPr lang="en-US" dirty="0">
                <a:solidFill>
                  <a:srgbClr val="FF0000"/>
                </a:solidFill>
              </a:rPr>
              <a:t>Returns a value</a:t>
            </a:r>
          </a:p>
          <a:p>
            <a:pPr lvl="1"/>
            <a:r>
              <a:rPr lang="en-US" dirty="0">
                <a:solidFill>
                  <a:srgbClr val="FF0000"/>
                </a:solidFill>
              </a:rPr>
              <a:t>Can be used in </a:t>
            </a:r>
            <a:r>
              <a:rPr lang="en-US" dirty="0" smtClean="0">
                <a:solidFill>
                  <a:srgbClr val="FF0000"/>
                </a:solidFill>
              </a:rPr>
              <a:t>VBA Function</a:t>
            </a:r>
          </a:p>
          <a:p>
            <a:pPr lvl="1"/>
            <a:r>
              <a:rPr lang="en-US" dirty="0" smtClean="0">
                <a:solidFill>
                  <a:srgbClr val="FF0000"/>
                </a:solidFill>
              </a:rPr>
              <a:t>&amp; Excel cells </a:t>
            </a:r>
            <a:endParaRPr lang="en-US" dirty="0">
              <a:solidFill>
                <a:srgbClr val="FF0000"/>
              </a:solidFill>
            </a:endParaRPr>
          </a:p>
          <a:p>
            <a:pPr lvl="1"/>
            <a:r>
              <a:rPr lang="en-US" dirty="0" smtClean="0">
                <a:solidFill>
                  <a:srgbClr val="FF0000"/>
                </a:solidFill>
              </a:rPr>
              <a:t>Runs </a:t>
            </a:r>
            <a:r>
              <a:rPr lang="en-US" dirty="0">
                <a:solidFill>
                  <a:srgbClr val="FF0000"/>
                </a:solidFill>
              </a:rPr>
              <a:t>when </a:t>
            </a:r>
            <a:r>
              <a:rPr lang="en-US" dirty="0" smtClean="0">
                <a:solidFill>
                  <a:srgbClr val="FF0000"/>
                </a:solidFill>
              </a:rPr>
              <a:t>typed in a </a:t>
            </a:r>
            <a:r>
              <a:rPr lang="en-US" dirty="0">
                <a:solidFill>
                  <a:srgbClr val="FF0000"/>
                </a:solidFill>
              </a:rPr>
              <a:t>cell</a:t>
            </a:r>
          </a:p>
          <a:p>
            <a:endParaRPr lang="en-US" dirty="0"/>
          </a:p>
          <a:p>
            <a:r>
              <a:rPr lang="en-US" dirty="0" smtClean="0"/>
              <a:t>Example where used in a cell: </a:t>
            </a:r>
            <a:endParaRPr lang="en-US" dirty="0"/>
          </a:p>
          <a:p>
            <a:pPr lvl="1"/>
            <a:r>
              <a:rPr lang="en-US" dirty="0"/>
              <a:t>= </a:t>
            </a:r>
            <a:r>
              <a:rPr lang="en-US" dirty="0" err="1"/>
              <a:t>S</a:t>
            </a:r>
            <a:r>
              <a:rPr lang="en-US" dirty="0" err="1" smtClean="0"/>
              <a:t>umtwo</a:t>
            </a:r>
            <a:r>
              <a:rPr lang="en-US" dirty="0" smtClean="0"/>
              <a:t>(A1</a:t>
            </a:r>
            <a:r>
              <a:rPr lang="en-US" dirty="0"/>
              <a:t>, A2)</a:t>
            </a:r>
          </a:p>
          <a:p>
            <a:pPr lvl="1"/>
            <a:r>
              <a:rPr lang="en-US" dirty="0" smtClean="0">
                <a:solidFill>
                  <a:srgbClr val="00B050"/>
                </a:solidFill>
              </a:rPr>
              <a:t>‘</a:t>
            </a:r>
            <a:r>
              <a:rPr lang="en-US" dirty="0" err="1" smtClean="0">
                <a:solidFill>
                  <a:srgbClr val="00B050"/>
                </a:solidFill>
              </a:rPr>
              <a:t>Sumtwo</a:t>
            </a:r>
            <a:r>
              <a:rPr lang="en-US" dirty="0" smtClean="0">
                <a:solidFill>
                  <a:srgbClr val="00B050"/>
                </a:solidFill>
              </a:rPr>
              <a:t> </a:t>
            </a:r>
            <a:r>
              <a:rPr lang="en-US" dirty="0">
                <a:solidFill>
                  <a:srgbClr val="00B050"/>
                </a:solidFill>
              </a:rPr>
              <a:t>is a function </a:t>
            </a:r>
            <a:r>
              <a:rPr lang="en-US" dirty="0" smtClean="0">
                <a:solidFill>
                  <a:srgbClr val="00B050"/>
                </a:solidFill>
              </a:rPr>
              <a:t>as it </a:t>
            </a:r>
            <a:r>
              <a:rPr lang="en-US" dirty="0">
                <a:solidFill>
                  <a:srgbClr val="00B050"/>
                </a:solidFill>
              </a:rPr>
              <a:t>returns </a:t>
            </a:r>
            <a:r>
              <a:rPr lang="en-US" dirty="0" smtClean="0">
                <a:solidFill>
                  <a:srgbClr val="00B050"/>
                </a:solidFill>
              </a:rPr>
              <a:t>sum </a:t>
            </a:r>
            <a:endParaRPr lang="en-US" dirty="0">
              <a:solidFill>
                <a:srgbClr val="00B050"/>
              </a:solidFill>
            </a:endParaRPr>
          </a:p>
        </p:txBody>
      </p:sp>
      <p:pic>
        <p:nvPicPr>
          <p:cNvPr id="6" name="Picture 5" descr="Screen shot 2013-02-13 at 11.38.36 AM.png"/>
          <p:cNvPicPr>
            <a:picLocks noChangeAspect="1"/>
          </p:cNvPicPr>
          <p:nvPr/>
        </p:nvPicPr>
        <p:blipFill rotWithShape="1">
          <a:blip r:embed="rId4"/>
          <a:srcRect l="2834" t="9032"/>
          <a:stretch/>
        </p:blipFill>
        <p:spPr>
          <a:xfrm>
            <a:off x="5138057" y="3784599"/>
            <a:ext cx="3969327" cy="1779155"/>
          </a:xfrm>
          <a:prstGeom prst="rect">
            <a:avLst/>
          </a:prstGeom>
        </p:spPr>
      </p:pic>
      <p:sp>
        <p:nvSpPr>
          <p:cNvPr id="7" name="Slide Number Placeholder 6"/>
          <p:cNvSpPr>
            <a:spLocks noGrp="1"/>
          </p:cNvSpPr>
          <p:nvPr>
            <p:ph type="sldNum" sz="quarter" idx="12"/>
          </p:nvPr>
        </p:nvSpPr>
        <p:spPr/>
        <p:txBody>
          <a:bodyPr/>
          <a:lstStyle/>
          <a:p>
            <a:fld id="{3DE35052-B617-42EA-90E6-B62E5AA6D1B4}" type="slidenum">
              <a:rPr lang="en-US" smtClean="0"/>
              <a:pPr/>
              <a:t>8</a:t>
            </a:fld>
            <a:endParaRPr lang="en-US"/>
          </a:p>
        </p:txBody>
      </p:sp>
    </p:spTree>
    <p:extLst>
      <p:ext uri="{BB962C8B-B14F-4D97-AF65-F5344CB8AC3E}">
        <p14:creationId xmlns:p14="http://schemas.microsoft.com/office/powerpoint/2010/main" val="3866180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81328"/>
            <a:ext cx="8534400" cy="4919472"/>
          </a:xfrm>
        </p:spPr>
        <p:txBody>
          <a:bodyPr>
            <a:normAutofit/>
          </a:bodyPr>
          <a:lstStyle/>
          <a:p>
            <a:r>
              <a:rPr lang="en-US" dirty="0" smtClean="0"/>
              <a:t>Comments help others understand your coding</a:t>
            </a:r>
          </a:p>
          <a:p>
            <a:pPr lvl="1"/>
            <a:r>
              <a:rPr lang="en-US" dirty="0" smtClean="0"/>
              <a:t>Use a single quote (‘)</a:t>
            </a:r>
          </a:p>
          <a:p>
            <a:pPr marL="393192" lvl="1" indent="0">
              <a:buNone/>
            </a:pPr>
            <a:r>
              <a:rPr lang="en-US" dirty="0" smtClean="0">
                <a:solidFill>
                  <a:srgbClr val="00B050"/>
                </a:solidFill>
              </a:rPr>
              <a:t>‘Comments appear in green</a:t>
            </a:r>
            <a:endParaRPr lang="en-US" dirty="0" smtClean="0"/>
          </a:p>
          <a:p>
            <a:pPr lvl="1"/>
            <a:r>
              <a:rPr lang="en-US" dirty="0" smtClean="0"/>
              <a:t>VBA ignores comments</a:t>
            </a:r>
          </a:p>
          <a:p>
            <a:pPr lvl="1"/>
            <a:r>
              <a:rPr lang="en-US" dirty="0" smtClean="0"/>
              <a:t>When use?</a:t>
            </a:r>
            <a:endParaRPr lang="en-US" dirty="0"/>
          </a:p>
          <a:p>
            <a:pPr lvl="2"/>
            <a:r>
              <a:rPr lang="en-US" dirty="0"/>
              <a:t>For each sub/function</a:t>
            </a:r>
          </a:p>
          <a:p>
            <a:pPr lvl="3"/>
            <a:r>
              <a:rPr lang="en-US" dirty="0"/>
              <a:t>comment your </a:t>
            </a:r>
            <a:r>
              <a:rPr lang="en-US" dirty="0" smtClean="0"/>
              <a:t>name</a:t>
            </a:r>
          </a:p>
          <a:p>
            <a:pPr lvl="3"/>
            <a:r>
              <a:rPr lang="en-US" dirty="0" smtClean="0"/>
              <a:t>when created</a:t>
            </a:r>
            <a:endParaRPr lang="en-US" dirty="0"/>
          </a:p>
          <a:p>
            <a:pPr lvl="3"/>
            <a:r>
              <a:rPr lang="en-US" dirty="0" smtClean="0"/>
              <a:t>Describe program</a:t>
            </a:r>
            <a:endParaRPr lang="en-US" dirty="0"/>
          </a:p>
          <a:p>
            <a:pPr lvl="3"/>
            <a:r>
              <a:rPr lang="en-US" dirty="0" smtClean="0"/>
              <a:t>workbook </a:t>
            </a:r>
            <a:r>
              <a:rPr lang="en-US" dirty="0"/>
              <a:t>name</a:t>
            </a:r>
          </a:p>
          <a:p>
            <a:pPr lvl="2"/>
            <a:r>
              <a:rPr lang="en-US" dirty="0" smtClean="0"/>
              <a:t>Frequently describe what’s happening</a:t>
            </a:r>
            <a:endParaRPr lang="en-US" dirty="0"/>
          </a:p>
          <a:p>
            <a:pPr lvl="2"/>
            <a:r>
              <a:rPr lang="en-US" dirty="0"/>
              <a:t>Can also be used to prevent a line from running</a:t>
            </a:r>
          </a:p>
          <a:p>
            <a:pPr lvl="1"/>
            <a:endParaRPr lang="en-US" dirty="0" smtClean="0"/>
          </a:p>
        </p:txBody>
      </p:sp>
      <p:sp>
        <p:nvSpPr>
          <p:cNvPr id="2" name="Title 1"/>
          <p:cNvSpPr>
            <a:spLocks noGrp="1"/>
          </p:cNvSpPr>
          <p:nvPr>
            <p:ph type="title"/>
          </p:nvPr>
        </p:nvSpPr>
        <p:spPr/>
        <p:txBody>
          <a:bodyPr/>
          <a:lstStyle/>
          <a:p>
            <a:r>
              <a:rPr lang="en-US" dirty="0" smtClean="0"/>
              <a:t>Creating Macros</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200400"/>
            <a:ext cx="4510643" cy="1947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3DE35052-B617-42EA-90E6-B62E5AA6D1B4}" type="slidenum">
              <a:rPr lang="en-US" smtClean="0"/>
              <a:pPr/>
              <a:t>9</a:t>
            </a:fld>
            <a:endParaRPr lang="en-US"/>
          </a:p>
        </p:txBody>
      </p:sp>
    </p:spTree>
    <p:extLst>
      <p:ext uri="{BB962C8B-B14F-4D97-AF65-F5344CB8AC3E}">
        <p14:creationId xmlns:p14="http://schemas.microsoft.com/office/powerpoint/2010/main" val="27555554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14366</TotalTime>
  <Words>2102</Words>
  <Application>Microsoft Office PowerPoint</Application>
  <PresentationFormat>On-screen Show (4:3)</PresentationFormat>
  <Paragraphs>400</Paragraphs>
  <Slides>32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32</vt:i4>
      </vt:variant>
    </vt:vector>
  </HeadingPairs>
  <TitlesOfParts>
    <vt:vector size="42" baseType="lpstr">
      <vt:lpstr>Arial</vt:lpstr>
      <vt:lpstr>Calibri</vt:lpstr>
      <vt:lpstr>Lucida Sans Unicode</vt:lpstr>
      <vt:lpstr>Symbol</vt:lpstr>
      <vt:lpstr>Times New Roman</vt:lpstr>
      <vt:lpstr>Verdana</vt:lpstr>
      <vt:lpstr>Wingdings</vt:lpstr>
      <vt:lpstr>Wingdings 2</vt:lpstr>
      <vt:lpstr>Wingdings 3</vt:lpstr>
      <vt:lpstr>Concourse</vt:lpstr>
      <vt:lpstr>Intro to VBA</vt:lpstr>
      <vt:lpstr>Developer Tab/Ribbon</vt:lpstr>
      <vt:lpstr>Using the Visual Basic Editor</vt:lpstr>
      <vt:lpstr>Using the Visual Basic Editor</vt:lpstr>
      <vt:lpstr>Using the Visual Basic Editor</vt:lpstr>
      <vt:lpstr>Using the Visual Basic Editor</vt:lpstr>
      <vt:lpstr>Using the Visual Basic Editor</vt:lpstr>
      <vt:lpstr>Creating Macros</vt:lpstr>
      <vt:lpstr>Creating Macros</vt:lpstr>
      <vt:lpstr>Record keystrokes &amp; mouse clicks in macro</vt:lpstr>
      <vt:lpstr>How to Run a Macro</vt:lpstr>
      <vt:lpstr>VBA Variables</vt:lpstr>
      <vt:lpstr>VBA Variables</vt:lpstr>
      <vt:lpstr>VBA Variables</vt:lpstr>
      <vt:lpstr>VBA Variables - Data Types</vt:lpstr>
      <vt:lpstr>Mathematical Operators</vt:lpstr>
      <vt:lpstr>VBA Arrays</vt:lpstr>
      <vt:lpstr>VBA Arrays</vt:lpstr>
      <vt:lpstr>Example: Covariance Matrix Function</vt:lpstr>
      <vt:lpstr>For Next Loops</vt:lpstr>
      <vt:lpstr>Loops-&gt; For-Next Loops</vt:lpstr>
      <vt:lpstr>If Statements</vt:lpstr>
      <vt:lpstr>If statement Example</vt:lpstr>
      <vt:lpstr>Communicating with Excel</vt:lpstr>
      <vt:lpstr>Communicating with Excel</vt:lpstr>
      <vt:lpstr>Communicating with Excel</vt:lpstr>
      <vt:lpstr>PowerPoint Presentation</vt:lpstr>
      <vt:lpstr>Error Checking</vt:lpstr>
      <vt:lpstr>Common Functions</vt:lpstr>
      <vt:lpstr>PowerPoint Presentation</vt:lpstr>
      <vt:lpstr>Common Functions</vt:lpstr>
      <vt:lpstr>Questions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Ron Gebhardtsbauer</cp:lastModifiedBy>
  <cp:revision>101</cp:revision>
  <dcterms:created xsi:type="dcterms:W3CDTF">2013-02-13T16:18:34Z</dcterms:created>
  <dcterms:modified xsi:type="dcterms:W3CDTF">2016-06-29T21:50:29Z</dcterms:modified>
</cp:coreProperties>
</file>